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361" r:id="rId3"/>
    <p:sldId id="362" r:id="rId4"/>
    <p:sldId id="257" r:id="rId5"/>
    <p:sldId id="308" r:id="rId6"/>
    <p:sldId id="309" r:id="rId7"/>
    <p:sldId id="310" r:id="rId8"/>
    <p:sldId id="258" r:id="rId9"/>
    <p:sldId id="259" r:id="rId10"/>
    <p:sldId id="260" r:id="rId11"/>
    <p:sldId id="284" r:id="rId12"/>
    <p:sldId id="261" r:id="rId13"/>
    <p:sldId id="285" r:id="rId14"/>
    <p:sldId id="262" r:id="rId15"/>
    <p:sldId id="286" r:id="rId16"/>
    <p:sldId id="263" r:id="rId17"/>
    <p:sldId id="287" r:id="rId18"/>
    <p:sldId id="264" r:id="rId19"/>
    <p:sldId id="288" r:id="rId20"/>
    <p:sldId id="265" r:id="rId21"/>
    <p:sldId id="289" r:id="rId22"/>
    <p:sldId id="266" r:id="rId23"/>
    <p:sldId id="290" r:id="rId24"/>
    <p:sldId id="267" r:id="rId25"/>
    <p:sldId id="291" r:id="rId26"/>
    <p:sldId id="268" r:id="rId27"/>
    <p:sldId id="292" r:id="rId28"/>
    <p:sldId id="269" r:id="rId29"/>
    <p:sldId id="293" r:id="rId30"/>
    <p:sldId id="270" r:id="rId31"/>
    <p:sldId id="294" r:id="rId32"/>
    <p:sldId id="271" r:id="rId33"/>
    <p:sldId id="295" r:id="rId34"/>
    <p:sldId id="272" r:id="rId35"/>
    <p:sldId id="296" r:id="rId36"/>
    <p:sldId id="273" r:id="rId37"/>
    <p:sldId id="297" r:id="rId38"/>
    <p:sldId id="274" r:id="rId39"/>
    <p:sldId id="298" r:id="rId40"/>
    <p:sldId id="275" r:id="rId41"/>
    <p:sldId id="299" r:id="rId42"/>
    <p:sldId id="276" r:id="rId43"/>
    <p:sldId id="300" r:id="rId44"/>
    <p:sldId id="277" r:id="rId45"/>
    <p:sldId id="301" r:id="rId46"/>
    <p:sldId id="278" r:id="rId47"/>
    <p:sldId id="302" r:id="rId48"/>
    <p:sldId id="279" r:id="rId49"/>
    <p:sldId id="303" r:id="rId50"/>
    <p:sldId id="280" r:id="rId51"/>
    <p:sldId id="304" r:id="rId52"/>
    <p:sldId id="281" r:id="rId53"/>
    <p:sldId id="305" r:id="rId54"/>
    <p:sldId id="282" r:id="rId55"/>
    <p:sldId id="306" r:id="rId56"/>
    <p:sldId id="283" r:id="rId57"/>
    <p:sldId id="307" r:id="rId58"/>
    <p:sldId id="311" r:id="rId59"/>
    <p:sldId id="336" r:id="rId60"/>
    <p:sldId id="312" r:id="rId61"/>
    <p:sldId id="337" r:id="rId62"/>
    <p:sldId id="313" r:id="rId63"/>
    <p:sldId id="338" r:id="rId64"/>
    <p:sldId id="314" r:id="rId65"/>
    <p:sldId id="339" r:id="rId66"/>
    <p:sldId id="315" r:id="rId67"/>
    <p:sldId id="340" r:id="rId68"/>
    <p:sldId id="316" r:id="rId69"/>
    <p:sldId id="341" r:id="rId70"/>
    <p:sldId id="317" r:id="rId71"/>
    <p:sldId id="342" r:id="rId72"/>
    <p:sldId id="318" r:id="rId73"/>
    <p:sldId id="343" r:id="rId74"/>
    <p:sldId id="319" r:id="rId75"/>
    <p:sldId id="344" r:id="rId76"/>
    <p:sldId id="320" r:id="rId77"/>
    <p:sldId id="345" r:id="rId78"/>
    <p:sldId id="321" r:id="rId79"/>
    <p:sldId id="346" r:id="rId80"/>
    <p:sldId id="322" r:id="rId81"/>
    <p:sldId id="347" r:id="rId82"/>
    <p:sldId id="323" r:id="rId83"/>
    <p:sldId id="348" r:id="rId84"/>
    <p:sldId id="324" r:id="rId85"/>
    <p:sldId id="349" r:id="rId86"/>
    <p:sldId id="325" r:id="rId87"/>
    <p:sldId id="350" r:id="rId88"/>
    <p:sldId id="326" r:id="rId89"/>
    <p:sldId id="351" r:id="rId90"/>
    <p:sldId id="327" r:id="rId91"/>
    <p:sldId id="352" r:id="rId92"/>
    <p:sldId id="328" r:id="rId93"/>
    <p:sldId id="353" r:id="rId94"/>
    <p:sldId id="329" r:id="rId95"/>
    <p:sldId id="354" r:id="rId96"/>
    <p:sldId id="330" r:id="rId97"/>
    <p:sldId id="355" r:id="rId98"/>
    <p:sldId id="331" r:id="rId99"/>
    <p:sldId id="356" r:id="rId100"/>
    <p:sldId id="332" r:id="rId101"/>
    <p:sldId id="357" r:id="rId102"/>
    <p:sldId id="333" r:id="rId103"/>
    <p:sldId id="358" r:id="rId104"/>
    <p:sldId id="334" r:id="rId105"/>
    <p:sldId id="359" r:id="rId106"/>
    <p:sldId id="335" r:id="rId107"/>
    <p:sldId id="360"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Robert (ABC)" initials="JR(" lastIdx="3" clrIdx="0">
    <p:extLst>
      <p:ext uri="{19B8F6BF-5375-455C-9EA6-DF929625EA0E}">
        <p15:presenceInfo xmlns:p15="http://schemas.microsoft.com/office/powerpoint/2012/main" userId="S-1-5-21-3102109963-2641124013-111641105-115638" providerId="AD"/>
      </p:ext>
    </p:extLst>
  </p:cmAuthor>
  <p:cmAuthor id="2" name="Howarth, Colleen (ABC)" initials="HC(" lastIdx="4" clrIdx="1">
    <p:extLst>
      <p:ext uri="{19B8F6BF-5375-455C-9EA6-DF929625EA0E}">
        <p15:presenceInfo xmlns:p15="http://schemas.microsoft.com/office/powerpoint/2012/main" userId="S-1-5-21-3102109963-2641124013-111641105-92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EF3E42"/>
    <a:srgbClr val="FDBB2F"/>
    <a:srgbClr val="660560"/>
    <a:srgbClr val="F47321"/>
    <a:srgbClr val="E75F0B"/>
    <a:srgbClr val="B2BB1C"/>
    <a:srgbClr val="A0A719"/>
    <a:srgbClr val="00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66667" autoAdjust="0"/>
  </p:normalViewPr>
  <p:slideViewPr>
    <p:cSldViewPr snapToGrid="0">
      <p:cViewPr varScale="1">
        <p:scale>
          <a:sx n="30" d="100"/>
          <a:sy n="30" d="100"/>
        </p:scale>
        <p:origin x="1200" y="29"/>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275CE-821B-4218-ADEB-C29369A3B41D}"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1DA4E-4F3B-4E7B-885A-993792EFDDA8}" type="slidenum">
              <a:rPr lang="en-US" smtClean="0"/>
              <a:t>‹#›</a:t>
            </a:fld>
            <a:endParaRPr lang="en-US"/>
          </a:p>
        </p:txBody>
      </p:sp>
    </p:spTree>
    <p:extLst>
      <p:ext uri="{BB962C8B-B14F-4D97-AF65-F5344CB8AC3E}">
        <p14:creationId xmlns:p14="http://schemas.microsoft.com/office/powerpoint/2010/main" val="202920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rgbClr val="66056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EF3E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p:cNvCxnSpPr/>
          <p:nvPr userDrawn="1"/>
        </p:nvCxnSpPr>
        <p:spPr>
          <a:xfrm>
            <a:off x="826395" y="3552827"/>
            <a:ext cx="1053921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4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DFC7A-8F82-4D81-8DCE-E262A7759EB2}" type="slidenum">
              <a:rPr lang="en-US" smtClean="0"/>
              <a:t>‹#›</a:t>
            </a:fld>
            <a:endParaRPr lang="en-US" dirty="0"/>
          </a:p>
        </p:txBody>
      </p:sp>
    </p:spTree>
    <p:extLst>
      <p:ext uri="{BB962C8B-B14F-4D97-AF65-F5344CB8AC3E}">
        <p14:creationId xmlns:p14="http://schemas.microsoft.com/office/powerpoint/2010/main" val="243381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C4C5B-9812-4A48-B756-7986339F5E2D}" type="datetimeFigureOut">
              <a:rPr lang="en-US" smtClean="0"/>
              <a:t>4/8/2022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DFC7A-8F82-4D81-8DCE-E262A7759EB2}" type="slidenum">
              <a:rPr lang="en-US" smtClean="0"/>
              <a:t>‹#›</a:t>
            </a:fld>
            <a:endParaRPr lang="en-US"/>
          </a:p>
        </p:txBody>
      </p:sp>
    </p:spTree>
    <p:extLst>
      <p:ext uri="{BB962C8B-B14F-4D97-AF65-F5344CB8AC3E}">
        <p14:creationId xmlns:p14="http://schemas.microsoft.com/office/powerpoint/2010/main" val="62090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C4C5B-9812-4A48-B756-7986339F5E2D}"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DFC7A-8F82-4D81-8DCE-E262A7759EB2}" type="slidenum">
              <a:rPr lang="en-US" smtClean="0"/>
              <a:t>‹#›</a:t>
            </a:fld>
            <a:endParaRPr lang="en-US"/>
          </a:p>
        </p:txBody>
      </p:sp>
    </p:spTree>
    <p:extLst>
      <p:ext uri="{BB962C8B-B14F-4D97-AF65-F5344CB8AC3E}">
        <p14:creationId xmlns:p14="http://schemas.microsoft.com/office/powerpoint/2010/main" val="190023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C4C5B-9812-4A48-B756-7986339F5E2D}"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DFC7A-8F82-4D81-8DCE-E262A7759EB2}" type="slidenum">
              <a:rPr lang="en-US" smtClean="0"/>
              <a:t>‹#›</a:t>
            </a:fld>
            <a:endParaRPr lang="en-US"/>
          </a:p>
        </p:txBody>
      </p:sp>
    </p:spTree>
    <p:extLst>
      <p:ext uri="{BB962C8B-B14F-4D97-AF65-F5344CB8AC3E}">
        <p14:creationId xmlns:p14="http://schemas.microsoft.com/office/powerpoint/2010/main" val="774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1"/>
            <a:ext cx="12192000" cy="1690688"/>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3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solidFill>
                  <a:srgbClr val="66056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371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1"/>
            <a:ext cx="12192000" cy="1690688"/>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40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p:nvPr userDrawn="1"/>
        </p:nvSpPr>
        <p:spPr>
          <a:xfrm>
            <a:off x="0" y="1"/>
            <a:ext cx="12192000" cy="1690688"/>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41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3418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26790"/>
            <a:ext cx="10515600" cy="4751767"/>
          </a:xfrm>
        </p:spPr>
        <p:txBody>
          <a:bodyPr>
            <a:normAutofit/>
          </a:bodyPr>
          <a:lstStyle>
            <a:lvl1pPr algn="ctr">
              <a:defRPr sz="3600"/>
            </a:lvl1pPr>
          </a:lstStyle>
          <a:p>
            <a:r>
              <a:rPr lang="en-US" dirty="0"/>
              <a:t>Click to edit Master title style</a:t>
            </a:r>
          </a:p>
        </p:txBody>
      </p:sp>
      <p:sp>
        <p:nvSpPr>
          <p:cNvPr id="6" name="Text Placeholder 5"/>
          <p:cNvSpPr>
            <a:spLocks noGrp="1"/>
          </p:cNvSpPr>
          <p:nvPr>
            <p:ph type="body" sz="quarter" idx="10" hasCustomPrompt="1"/>
          </p:nvPr>
        </p:nvSpPr>
        <p:spPr>
          <a:xfrm>
            <a:off x="838200" y="321972"/>
            <a:ext cx="10515600" cy="504818"/>
          </a:xfrm>
        </p:spPr>
        <p:txBody>
          <a:bodyPr>
            <a:normAutofit/>
          </a:bodyPr>
          <a:lstStyle>
            <a:lvl1pPr marL="0" indent="0" algn="ctr">
              <a:buNone/>
              <a:defRPr sz="2400" b="1">
                <a:solidFill>
                  <a:srgbClr val="EF3E42"/>
                </a:solidFill>
              </a:defRPr>
            </a:lvl1pPr>
          </a:lstStyle>
          <a:p>
            <a:pPr lvl="0"/>
            <a:r>
              <a:rPr lang="en-US" dirty="0"/>
              <a:t>$100 Question from </a:t>
            </a:r>
          </a:p>
        </p:txBody>
      </p:sp>
    </p:spTree>
    <p:extLst>
      <p:ext uri="{BB962C8B-B14F-4D97-AF65-F5344CB8AC3E}">
        <p14:creationId xmlns:p14="http://schemas.microsoft.com/office/powerpoint/2010/main" val="280052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26790"/>
            <a:ext cx="10515600" cy="4751767"/>
          </a:xfrm>
        </p:spPr>
        <p:txBody>
          <a:bodyPr>
            <a:normAutofit/>
          </a:bodyPr>
          <a:lstStyle>
            <a:lvl1pPr algn="ctr">
              <a:defRPr sz="3600"/>
            </a:lvl1pPr>
          </a:lstStyle>
          <a:p>
            <a:r>
              <a:rPr lang="en-US" dirty="0"/>
              <a:t>Click to edit Master title style</a:t>
            </a:r>
          </a:p>
        </p:txBody>
      </p:sp>
      <p:grpSp>
        <p:nvGrpSpPr>
          <p:cNvPr id="7" name="Group 6"/>
          <p:cNvGrpSpPr/>
          <p:nvPr userDrawn="1"/>
        </p:nvGrpSpPr>
        <p:grpSpPr>
          <a:xfrm>
            <a:off x="5779394" y="5578557"/>
            <a:ext cx="466860" cy="384361"/>
            <a:chOff x="5779394" y="5578557"/>
            <a:chExt cx="466860" cy="384361"/>
          </a:xfrm>
        </p:grpSpPr>
        <p:sp>
          <p:nvSpPr>
            <p:cNvPr id="4" name="Rectangle 3">
              <a:hlinkClick r:id="rId2" action="ppaction://hlinksldjump"/>
            </p:cNvPr>
            <p:cNvSpPr/>
            <p:nvPr userDrawn="1"/>
          </p:nvSpPr>
          <p:spPr>
            <a:xfrm>
              <a:off x="5851850" y="5743263"/>
              <a:ext cx="321948" cy="219655"/>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anose="020B0604020202020204" pitchFamily="34" charset="0"/>
                <a:cs typeface="Arial" panose="020B0604020202020204" pitchFamily="34" charset="0"/>
              </a:endParaRPr>
            </a:p>
          </p:txBody>
        </p:sp>
        <p:sp>
          <p:nvSpPr>
            <p:cNvPr id="3" name="Isosceles Triangle 2">
              <a:hlinkClick r:id="rId2" action="ppaction://hlinksldjump"/>
            </p:cNvPr>
            <p:cNvSpPr/>
            <p:nvPr userDrawn="1"/>
          </p:nvSpPr>
          <p:spPr>
            <a:xfrm>
              <a:off x="5779394" y="5578557"/>
              <a:ext cx="466860" cy="164741"/>
            </a:xfrm>
            <a:prstGeom prst="triangle">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userDrawn="1"/>
        </p:nvSpPr>
        <p:spPr>
          <a:xfrm>
            <a:off x="838200" y="365125"/>
            <a:ext cx="10515600" cy="461665"/>
          </a:xfrm>
          <a:prstGeom prst="rect">
            <a:avLst/>
          </a:prstGeom>
          <a:noFill/>
        </p:spPr>
        <p:txBody>
          <a:bodyPr wrap="square" rtlCol="0">
            <a:spAutoFit/>
          </a:bodyPr>
          <a:lstStyle/>
          <a:p>
            <a:pPr algn="ctr"/>
            <a:endParaRPr lang="en-US" sz="2400" b="1" dirty="0">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0" hasCustomPrompt="1"/>
          </p:nvPr>
        </p:nvSpPr>
        <p:spPr>
          <a:xfrm>
            <a:off x="838200" y="321972"/>
            <a:ext cx="10515600" cy="504818"/>
          </a:xfrm>
        </p:spPr>
        <p:txBody>
          <a:bodyPr>
            <a:normAutofit/>
          </a:bodyPr>
          <a:lstStyle>
            <a:lvl1pPr marL="0" indent="0" algn="ctr">
              <a:buNone/>
              <a:defRPr sz="2400" b="1">
                <a:solidFill>
                  <a:srgbClr val="EF3E42"/>
                </a:solidFill>
              </a:defRPr>
            </a:lvl1pPr>
          </a:lstStyle>
          <a:p>
            <a:pPr lvl="0"/>
            <a:r>
              <a:rPr lang="en-US" dirty="0"/>
              <a:t>$100 Answer from </a:t>
            </a:r>
          </a:p>
        </p:txBody>
      </p:sp>
    </p:spTree>
    <p:extLst>
      <p:ext uri="{BB962C8B-B14F-4D97-AF65-F5344CB8AC3E}">
        <p14:creationId xmlns:p14="http://schemas.microsoft.com/office/powerpoint/2010/main" val="91364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26790"/>
            <a:ext cx="10515600" cy="4751767"/>
          </a:xfrm>
        </p:spPr>
        <p:txBody>
          <a:bodyPr>
            <a:normAutofit/>
          </a:bodyPr>
          <a:lstStyle>
            <a:lvl1pPr algn="ctr">
              <a:defRPr sz="3600"/>
            </a:lvl1pPr>
          </a:lstStyle>
          <a:p>
            <a:r>
              <a:rPr lang="en-US" dirty="0"/>
              <a:t>Click to edit Master title style</a:t>
            </a:r>
          </a:p>
        </p:txBody>
      </p:sp>
      <p:grpSp>
        <p:nvGrpSpPr>
          <p:cNvPr id="7" name="Group 6"/>
          <p:cNvGrpSpPr/>
          <p:nvPr userDrawn="1"/>
        </p:nvGrpSpPr>
        <p:grpSpPr>
          <a:xfrm>
            <a:off x="5779394" y="5578557"/>
            <a:ext cx="466860" cy="384361"/>
            <a:chOff x="5779394" y="5578557"/>
            <a:chExt cx="466860" cy="384361"/>
          </a:xfrm>
        </p:grpSpPr>
        <p:sp>
          <p:nvSpPr>
            <p:cNvPr id="4" name="Rectangle 3">
              <a:hlinkClick r:id="rId2" action="ppaction://hlinksldjump"/>
            </p:cNvPr>
            <p:cNvSpPr/>
            <p:nvPr userDrawn="1"/>
          </p:nvSpPr>
          <p:spPr>
            <a:xfrm>
              <a:off x="5851850" y="5743263"/>
              <a:ext cx="321948" cy="219655"/>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anose="020B0604020202020204" pitchFamily="34" charset="0"/>
                <a:cs typeface="Arial" panose="020B0604020202020204" pitchFamily="34" charset="0"/>
              </a:endParaRPr>
            </a:p>
          </p:txBody>
        </p:sp>
        <p:sp>
          <p:nvSpPr>
            <p:cNvPr id="3" name="Isosceles Triangle 2">
              <a:hlinkClick r:id="rId2" action="ppaction://hlinksldjump"/>
            </p:cNvPr>
            <p:cNvSpPr/>
            <p:nvPr userDrawn="1"/>
          </p:nvSpPr>
          <p:spPr>
            <a:xfrm>
              <a:off x="5779394" y="5578557"/>
              <a:ext cx="466860" cy="164741"/>
            </a:xfrm>
            <a:prstGeom prst="triangle">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userDrawn="1"/>
        </p:nvSpPr>
        <p:spPr>
          <a:xfrm>
            <a:off x="838200" y="365125"/>
            <a:ext cx="10515600" cy="461665"/>
          </a:xfrm>
          <a:prstGeom prst="rect">
            <a:avLst/>
          </a:prstGeom>
          <a:noFill/>
        </p:spPr>
        <p:txBody>
          <a:bodyPr wrap="square" rtlCol="0">
            <a:spAutoFit/>
          </a:bodyPr>
          <a:lstStyle/>
          <a:p>
            <a:pPr algn="ctr"/>
            <a:endParaRPr lang="en-US" sz="2400" b="1" dirty="0">
              <a:latin typeface="Arial" panose="020B0604020202020204" pitchFamily="34" charset="0"/>
              <a:cs typeface="Arial" panose="020B0604020202020204" pitchFamily="34" charset="0"/>
            </a:endParaRPr>
          </a:p>
        </p:txBody>
      </p:sp>
      <p:sp>
        <p:nvSpPr>
          <p:cNvPr id="9" name="Text Placeholder 5"/>
          <p:cNvSpPr>
            <a:spLocks noGrp="1"/>
          </p:cNvSpPr>
          <p:nvPr userDrawn="1">
            <p:ph type="body" sz="quarter" idx="10" hasCustomPrompt="1"/>
          </p:nvPr>
        </p:nvSpPr>
        <p:spPr>
          <a:xfrm>
            <a:off x="838200" y="321972"/>
            <a:ext cx="10515600" cy="504818"/>
          </a:xfrm>
        </p:spPr>
        <p:txBody>
          <a:bodyPr>
            <a:normAutofit/>
          </a:bodyPr>
          <a:lstStyle>
            <a:lvl1pPr marL="0" indent="0" algn="ctr">
              <a:buNone/>
              <a:defRPr sz="2400" b="1">
                <a:solidFill>
                  <a:srgbClr val="EF3E42"/>
                </a:solidFill>
              </a:defRPr>
            </a:lvl1pPr>
          </a:lstStyle>
          <a:p>
            <a:pPr lvl="0"/>
            <a:r>
              <a:rPr lang="en-US" dirty="0"/>
              <a:t>$100 Answer from </a:t>
            </a:r>
          </a:p>
        </p:txBody>
      </p:sp>
    </p:spTree>
    <p:extLst>
      <p:ext uri="{BB962C8B-B14F-4D97-AF65-F5344CB8AC3E}">
        <p14:creationId xmlns:p14="http://schemas.microsoft.com/office/powerpoint/2010/main" val="273978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C4C5B-9812-4A48-B756-7986339F5E2D}" type="datetimeFigureOut">
              <a:rPr lang="en-US" smtClean="0"/>
              <a:t>4/8/2022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DFC7A-8F82-4D81-8DCE-E262A7759EB2}" type="slidenum">
              <a:rPr lang="en-US" smtClean="0"/>
              <a:t>‹#›</a:t>
            </a:fld>
            <a:endParaRPr lang="en-US"/>
          </a:p>
        </p:txBody>
      </p:sp>
      <p:pic>
        <p:nvPicPr>
          <p:cNvPr id="9" name="Picture 6" descr="white-horizontal-dots-01.jpg"/>
          <p:cNvPicPr>
            <a:picLocks noChangeAspect="1"/>
          </p:cNvPicPr>
          <p:nvPr userDrawn="1"/>
        </p:nvPicPr>
        <p:blipFill rotWithShape="1">
          <a:blip r:embed="rId16">
            <a:extLst>
              <a:ext uri="{28A0092B-C50C-407E-A947-70E740481C1C}">
                <a14:useLocalDpi xmlns:a14="http://schemas.microsoft.com/office/drawing/2010/main" val="0"/>
              </a:ext>
            </a:extLst>
          </a:blip>
          <a:srcRect l="18853" t="89163" r="22132" b="6540"/>
          <a:stretch/>
        </p:blipFill>
        <p:spPr bwMode="auto">
          <a:xfrm>
            <a:off x="406357" y="6115050"/>
            <a:ext cx="9663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69469" y="5822808"/>
            <a:ext cx="1698675" cy="978184"/>
          </a:xfrm>
          <a:prstGeom prst="rect">
            <a:avLst/>
          </a:prstGeom>
        </p:spPr>
      </p:pic>
    </p:spTree>
    <p:extLst>
      <p:ext uri="{BB962C8B-B14F-4D97-AF65-F5344CB8AC3E}">
        <p14:creationId xmlns:p14="http://schemas.microsoft.com/office/powerpoint/2010/main" val="383484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slide" Target="slide10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2.xml"/><Relationship Id="rId18" Type="http://schemas.openxmlformats.org/officeDocument/2006/relationships/slide" Target="slide24.xml"/><Relationship Id="rId26" Type="http://schemas.openxmlformats.org/officeDocument/2006/relationships/slide" Target="slide56.xml"/><Relationship Id="rId3" Type="http://schemas.openxmlformats.org/officeDocument/2006/relationships/slide" Target="slide18.xml"/><Relationship Id="rId21" Type="http://schemas.openxmlformats.org/officeDocument/2006/relationships/slide" Target="slide54.xml"/><Relationship Id="rId7" Type="http://schemas.openxmlformats.org/officeDocument/2006/relationships/slide" Target="slide10.xml"/><Relationship Id="rId12" Type="http://schemas.openxmlformats.org/officeDocument/2006/relationships/slide" Target="slide12.xml"/><Relationship Id="rId17" Type="http://schemas.openxmlformats.org/officeDocument/2006/relationships/slide" Target="slide14.xml"/><Relationship Id="rId25" Type="http://schemas.openxmlformats.org/officeDocument/2006/relationships/slide" Target="slide46.xml"/><Relationship Id="rId2" Type="http://schemas.openxmlformats.org/officeDocument/2006/relationships/slide" Target="slide8.xml"/><Relationship Id="rId16" Type="http://schemas.openxmlformats.org/officeDocument/2006/relationships/slide" Target="slide52.xml"/><Relationship Id="rId20" Type="http://schemas.openxmlformats.org/officeDocument/2006/relationships/slide" Target="slide44.xml"/><Relationship Id="rId1" Type="http://schemas.openxmlformats.org/officeDocument/2006/relationships/slideLayout" Target="../slideLayouts/slideLayout6.xml"/><Relationship Id="rId6" Type="http://schemas.openxmlformats.org/officeDocument/2006/relationships/slide" Target="slide48.xml"/><Relationship Id="rId11" Type="http://schemas.openxmlformats.org/officeDocument/2006/relationships/slide" Target="slide50.xml"/><Relationship Id="rId24" Type="http://schemas.openxmlformats.org/officeDocument/2006/relationships/slide" Target="slide36.xml"/><Relationship Id="rId5" Type="http://schemas.openxmlformats.org/officeDocument/2006/relationships/slide" Target="slide38.xml"/><Relationship Id="rId15" Type="http://schemas.openxmlformats.org/officeDocument/2006/relationships/slide" Target="slide42.xml"/><Relationship Id="rId23" Type="http://schemas.openxmlformats.org/officeDocument/2006/relationships/slide" Target="slide26.xml"/><Relationship Id="rId10" Type="http://schemas.openxmlformats.org/officeDocument/2006/relationships/slide" Target="slide40.xml"/><Relationship Id="rId19" Type="http://schemas.openxmlformats.org/officeDocument/2006/relationships/slide" Target="slide34.xml"/><Relationship Id="rId4" Type="http://schemas.openxmlformats.org/officeDocument/2006/relationships/slide" Target="slide28.xml"/><Relationship Id="rId9" Type="http://schemas.openxmlformats.org/officeDocument/2006/relationships/slide" Target="slide30.xml"/><Relationship Id="rId14" Type="http://schemas.openxmlformats.org/officeDocument/2006/relationships/slide" Target="slide32.xml"/><Relationship Id="rId22" Type="http://schemas.openxmlformats.org/officeDocument/2006/relationships/slide" Target="slide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slide" Target="slide72.xml"/><Relationship Id="rId18" Type="http://schemas.openxmlformats.org/officeDocument/2006/relationships/slide" Target="slide74.xml"/><Relationship Id="rId26" Type="http://schemas.openxmlformats.org/officeDocument/2006/relationships/slide" Target="slide106.xml"/><Relationship Id="rId3" Type="http://schemas.openxmlformats.org/officeDocument/2006/relationships/slide" Target="slide68.xml"/><Relationship Id="rId21" Type="http://schemas.openxmlformats.org/officeDocument/2006/relationships/slide" Target="slide104.xml"/><Relationship Id="rId7" Type="http://schemas.openxmlformats.org/officeDocument/2006/relationships/slide" Target="slide60.xml"/><Relationship Id="rId12" Type="http://schemas.openxmlformats.org/officeDocument/2006/relationships/slide" Target="slide62.xml"/><Relationship Id="rId17" Type="http://schemas.openxmlformats.org/officeDocument/2006/relationships/slide" Target="slide64.xml"/><Relationship Id="rId25" Type="http://schemas.openxmlformats.org/officeDocument/2006/relationships/slide" Target="slide96.xml"/><Relationship Id="rId2" Type="http://schemas.openxmlformats.org/officeDocument/2006/relationships/slide" Target="slide58.xml"/><Relationship Id="rId16" Type="http://schemas.openxmlformats.org/officeDocument/2006/relationships/slide" Target="slide102.xml"/><Relationship Id="rId20" Type="http://schemas.openxmlformats.org/officeDocument/2006/relationships/slide" Target="slide94.xml"/><Relationship Id="rId1" Type="http://schemas.openxmlformats.org/officeDocument/2006/relationships/slideLayout" Target="../slideLayouts/slideLayout6.xml"/><Relationship Id="rId6" Type="http://schemas.openxmlformats.org/officeDocument/2006/relationships/slide" Target="slide98.xml"/><Relationship Id="rId11" Type="http://schemas.openxmlformats.org/officeDocument/2006/relationships/slide" Target="slide100.xml"/><Relationship Id="rId24" Type="http://schemas.openxmlformats.org/officeDocument/2006/relationships/slide" Target="slide86.xml"/><Relationship Id="rId5" Type="http://schemas.openxmlformats.org/officeDocument/2006/relationships/slide" Target="slide88.xml"/><Relationship Id="rId15" Type="http://schemas.openxmlformats.org/officeDocument/2006/relationships/slide" Target="slide92.xml"/><Relationship Id="rId23" Type="http://schemas.openxmlformats.org/officeDocument/2006/relationships/slide" Target="slide76.xml"/><Relationship Id="rId10" Type="http://schemas.openxmlformats.org/officeDocument/2006/relationships/slide" Target="slide90.xml"/><Relationship Id="rId19" Type="http://schemas.openxmlformats.org/officeDocument/2006/relationships/slide" Target="slide84.xml"/><Relationship Id="rId4" Type="http://schemas.openxmlformats.org/officeDocument/2006/relationships/slide" Target="slide78.xml"/><Relationship Id="rId9" Type="http://schemas.openxmlformats.org/officeDocument/2006/relationships/slide" Target="slide80.xml"/><Relationship Id="rId14" Type="http://schemas.openxmlformats.org/officeDocument/2006/relationships/slide" Target="slide82.xml"/><Relationship Id="rId22" Type="http://schemas.openxmlformats.org/officeDocument/2006/relationships/slide" Target="slide66.xml"/><Relationship Id="rId27" Type="http://schemas.openxmlformats.org/officeDocument/2006/relationships/slide" Target="slide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10" Type="http://schemas.openxmlformats.org/officeDocument/2006/relationships/slide" Target="slide7.xml"/><Relationship Id="rId4" Type="http://schemas.openxmlformats.org/officeDocument/2006/relationships/image" Target="../media/image5.jpg"/><Relationship Id="rId9"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11.png"/><Relationship Id="rId16" Type="http://schemas.microsoft.com/office/2007/relationships/hdphoto" Target="../media/hdphoto7.wdp"/><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5.png"/><Relationship Id="rId5" Type="http://schemas.microsoft.com/office/2007/relationships/hdphoto" Target="../media/hdphoto2.wdp"/><Relationship Id="rId15" Type="http://schemas.openxmlformats.org/officeDocument/2006/relationships/image" Target="../media/image17.png"/><Relationship Id="rId10" Type="http://schemas.openxmlformats.org/officeDocument/2006/relationships/image" Target="../media/image7.jpg"/><Relationship Id="rId4" Type="http://schemas.openxmlformats.org/officeDocument/2006/relationships/image" Target="../media/image12.png"/><Relationship Id="rId9" Type="http://schemas.microsoft.com/office/2007/relationships/hdphoto" Target="../media/hdphoto4.wdp"/><Relationship Id="rId14" Type="http://schemas.microsoft.com/office/2007/relationships/hdphoto" Target="../media/hdphoto6.wdp"/></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slide" Target="slide7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122363"/>
            <a:ext cx="12192000" cy="2387600"/>
          </a:xfrm>
        </p:spPr>
        <p:txBody>
          <a:bodyPr/>
          <a:lstStyle/>
          <a:p>
            <a:r>
              <a:rPr lang="en-US" dirty="0"/>
              <a:t>Substance Use Prevention Jeopardy</a:t>
            </a:r>
          </a:p>
        </p:txBody>
      </p:sp>
      <p:sp>
        <p:nvSpPr>
          <p:cNvPr id="3" name="Subtitle 2"/>
          <p:cNvSpPr>
            <a:spLocks noGrp="1"/>
          </p:cNvSpPr>
          <p:nvPr>
            <p:ph type="subTitle" idx="1"/>
          </p:nvPr>
        </p:nvSpPr>
        <p:spPr>
          <a:xfrm>
            <a:off x="1524000" y="3602038"/>
            <a:ext cx="9144000" cy="1225456"/>
          </a:xfrm>
        </p:spPr>
        <p:txBody>
          <a:bodyPr/>
          <a:lstStyle/>
          <a:p>
            <a:r>
              <a:rPr lang="en-US" dirty="0"/>
              <a:t>Being Outstanding Leaders Together Against Drugs and Alcohol</a:t>
            </a:r>
          </a:p>
          <a:p>
            <a:r>
              <a:rPr lang="en-US" sz="2000" dirty="0">
                <a:solidFill>
                  <a:schemeClr val="bg1">
                    <a:lumMod val="65000"/>
                  </a:schemeClr>
                </a:solidFill>
              </a:rPr>
              <a:t>Virginia Alcoholic Beverage Control Authority</a:t>
            </a:r>
          </a:p>
          <a:p>
            <a:r>
              <a:rPr lang="en-US" sz="2000" dirty="0">
                <a:solidFill>
                  <a:schemeClr val="bg1">
                    <a:lumMod val="65000"/>
                  </a:schemeClr>
                </a:solidFill>
              </a:rPr>
              <a:t> Education and Prevention </a:t>
            </a:r>
          </a:p>
        </p:txBody>
      </p:sp>
    </p:spTree>
    <p:extLst>
      <p:ext uri="{BB962C8B-B14F-4D97-AF65-F5344CB8AC3E}">
        <p14:creationId xmlns:p14="http://schemas.microsoft.com/office/powerpoint/2010/main" val="7703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The way your body reacts to alcohol can depend on your biological sex.</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
        <p:nvSpPr>
          <p:cNvPr id="5" name="Text Placeholder 3"/>
          <p:cNvSpPr>
            <a:spLocks noGrp="1"/>
          </p:cNvSpPr>
          <p:nvPr>
            <p:ph type="body" sz="quarter" idx="10"/>
          </p:nvPr>
        </p:nvSpPr>
        <p:spPr/>
        <p:txBody>
          <a:bodyPr/>
          <a:lstStyle/>
          <a:p>
            <a:r>
              <a:rPr lang="en-US" dirty="0"/>
              <a:t>$400 Question from Alcohol</a:t>
            </a:r>
          </a:p>
        </p:txBody>
      </p:sp>
    </p:spTree>
    <p:extLst>
      <p:ext uri="{BB962C8B-B14F-4D97-AF65-F5344CB8AC3E}">
        <p14:creationId xmlns:p14="http://schemas.microsoft.com/office/powerpoint/2010/main" val="19812277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826790"/>
            <a:ext cx="11044518" cy="4751767"/>
          </a:xfrm>
        </p:spPr>
        <p:txBody>
          <a:bodyPr/>
          <a:lstStyle/>
          <a:p>
            <a:r>
              <a:rPr lang="en-US" dirty="0"/>
              <a:t>This drug can cause the following short-term health consequences, increased heart rate and shallow breathing, dizziness and slow reaction time, red eyes and dilated pupils…</a:t>
            </a:r>
          </a:p>
        </p:txBody>
      </p:sp>
      <p:sp>
        <p:nvSpPr>
          <p:cNvPr id="3" name="Text Placeholder 2"/>
          <p:cNvSpPr>
            <a:spLocks noGrp="1"/>
          </p:cNvSpPr>
          <p:nvPr>
            <p:ph type="body" sz="quarter" idx="10"/>
          </p:nvPr>
        </p:nvSpPr>
        <p:spPr/>
        <p:txBody>
          <a:bodyPr/>
          <a:lstStyle/>
          <a:p>
            <a:r>
              <a:rPr lang="en-US" dirty="0"/>
              <a:t>$800 Question from Drug Use Consequences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5259555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cannabis or marijuana?</a:t>
            </a:r>
          </a:p>
        </p:txBody>
      </p:sp>
      <p:sp>
        <p:nvSpPr>
          <p:cNvPr id="5" name="Text Placeholder 4"/>
          <p:cNvSpPr>
            <a:spLocks noGrp="1"/>
          </p:cNvSpPr>
          <p:nvPr>
            <p:ph type="body" sz="quarter" idx="10"/>
          </p:nvPr>
        </p:nvSpPr>
        <p:spPr/>
        <p:txBody>
          <a:bodyPr/>
          <a:lstStyle/>
          <a:p>
            <a:r>
              <a:rPr lang="en-US" dirty="0"/>
              <a:t>$800 Answer from Drug Use Consequences</a:t>
            </a:r>
          </a:p>
          <a:p>
            <a:endParaRPr lang="en-US" dirty="0"/>
          </a:p>
        </p:txBody>
      </p:sp>
    </p:spTree>
    <p:extLst>
      <p:ext uri="{BB962C8B-B14F-4D97-AF65-F5344CB8AC3E}">
        <p14:creationId xmlns:p14="http://schemas.microsoft.com/office/powerpoint/2010/main" val="1384093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that cause short-term effects such as slowed breathing, slurred speech, drowsiness, poor concentration and impaired coordination are classified as….</a:t>
            </a:r>
          </a:p>
        </p:txBody>
      </p:sp>
      <p:sp>
        <p:nvSpPr>
          <p:cNvPr id="3" name="Text Placeholder 2"/>
          <p:cNvSpPr>
            <a:spLocks noGrp="1"/>
          </p:cNvSpPr>
          <p:nvPr>
            <p:ph type="body" sz="quarter" idx="10"/>
          </p:nvPr>
        </p:nvSpPr>
        <p:spPr/>
        <p:txBody>
          <a:bodyPr/>
          <a:lstStyle/>
          <a:p>
            <a:r>
              <a:rPr lang="en-US" dirty="0"/>
              <a:t>$1,200 Question from Drug Use Consequences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7292285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depressants?</a:t>
            </a:r>
          </a:p>
        </p:txBody>
      </p:sp>
      <p:sp>
        <p:nvSpPr>
          <p:cNvPr id="5" name="Text Placeholder 4"/>
          <p:cNvSpPr>
            <a:spLocks noGrp="1"/>
          </p:cNvSpPr>
          <p:nvPr>
            <p:ph type="body" sz="quarter" idx="10"/>
          </p:nvPr>
        </p:nvSpPr>
        <p:spPr/>
        <p:txBody>
          <a:bodyPr/>
          <a:lstStyle/>
          <a:p>
            <a:r>
              <a:rPr lang="en-US" dirty="0"/>
              <a:t>$1,200 Answer from Drug Use Consequences</a:t>
            </a:r>
          </a:p>
          <a:p>
            <a:endParaRPr lang="en-US" dirty="0"/>
          </a:p>
        </p:txBody>
      </p:sp>
    </p:spTree>
    <p:extLst>
      <p:ext uri="{BB962C8B-B14F-4D97-AF65-F5344CB8AC3E}">
        <p14:creationId xmlns:p14="http://schemas.microsoft.com/office/powerpoint/2010/main" val="29959506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 biological response to when the human body receives too much of a substance or mix of substances.</a:t>
            </a:r>
          </a:p>
        </p:txBody>
      </p:sp>
      <p:sp>
        <p:nvSpPr>
          <p:cNvPr id="3" name="Text Placeholder 2"/>
          <p:cNvSpPr>
            <a:spLocks noGrp="1"/>
          </p:cNvSpPr>
          <p:nvPr>
            <p:ph type="body" sz="quarter" idx="10"/>
          </p:nvPr>
        </p:nvSpPr>
        <p:spPr>
          <a:xfrm>
            <a:off x="838199" y="321972"/>
            <a:ext cx="10515600" cy="504818"/>
          </a:xfrm>
        </p:spPr>
        <p:txBody>
          <a:bodyPr/>
          <a:lstStyle/>
          <a:p>
            <a:r>
              <a:rPr lang="en-US" dirty="0"/>
              <a:t>$1,600 Question from Drug Use Consequences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0739931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overdose?</a:t>
            </a:r>
            <a:br>
              <a:rPr lang="en-US" dirty="0"/>
            </a:br>
            <a:br>
              <a:rPr lang="en-US" dirty="0"/>
            </a:br>
            <a:r>
              <a:rPr lang="en-US" sz="2000" b="0" dirty="0"/>
              <a:t>In many cases overdoses are fatal, however if someone who has </a:t>
            </a:r>
            <a:br>
              <a:rPr lang="en-US" sz="2000" b="0" dirty="0"/>
            </a:br>
            <a:r>
              <a:rPr lang="en-US" sz="2000" b="0" dirty="0"/>
              <a:t>overdosed is treated in time they may be saved.</a:t>
            </a:r>
            <a:br>
              <a:rPr lang="en-US" sz="2000" b="0" dirty="0"/>
            </a:br>
            <a:br>
              <a:rPr lang="en-US" sz="2000" b="0" dirty="0"/>
            </a:br>
            <a:r>
              <a:rPr lang="en-US" sz="2000" b="0" dirty="0"/>
              <a:t>If you believe someone has overdosed, call 911 immediately. </a:t>
            </a:r>
          </a:p>
        </p:txBody>
      </p:sp>
      <p:sp>
        <p:nvSpPr>
          <p:cNvPr id="5" name="Text Placeholder 4"/>
          <p:cNvSpPr>
            <a:spLocks noGrp="1"/>
          </p:cNvSpPr>
          <p:nvPr>
            <p:ph type="body" sz="quarter" idx="10"/>
          </p:nvPr>
        </p:nvSpPr>
        <p:spPr/>
        <p:txBody>
          <a:bodyPr/>
          <a:lstStyle/>
          <a:p>
            <a:r>
              <a:rPr lang="en-US" dirty="0"/>
              <a:t>$1,600 Answer from Drug Use Consequences</a:t>
            </a:r>
          </a:p>
          <a:p>
            <a:endParaRPr lang="en-US" dirty="0"/>
          </a:p>
        </p:txBody>
      </p:sp>
    </p:spTree>
    <p:extLst>
      <p:ext uri="{BB962C8B-B14F-4D97-AF65-F5344CB8AC3E}">
        <p14:creationId xmlns:p14="http://schemas.microsoft.com/office/powerpoint/2010/main" val="15962362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that cause short-term effects such as an increase in energy and alertness, anxiety and panic attacks and an increase in heart rate and blood pressure are classified as….</a:t>
            </a:r>
            <a:endParaRPr lang="en-US" dirty="0">
              <a:solidFill>
                <a:srgbClr val="0079C1"/>
              </a:solidFill>
            </a:endParaRPr>
          </a:p>
        </p:txBody>
      </p:sp>
      <p:sp>
        <p:nvSpPr>
          <p:cNvPr id="3" name="Text Placeholder 2"/>
          <p:cNvSpPr>
            <a:spLocks noGrp="1"/>
          </p:cNvSpPr>
          <p:nvPr>
            <p:ph type="body" sz="quarter" idx="10"/>
          </p:nvPr>
        </p:nvSpPr>
        <p:spPr/>
        <p:txBody>
          <a:bodyPr/>
          <a:lstStyle/>
          <a:p>
            <a:r>
              <a:rPr lang="en-US" dirty="0"/>
              <a:t>$2,000 Question from Drug Use Consequences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6417515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stimulants?</a:t>
            </a:r>
          </a:p>
        </p:txBody>
      </p:sp>
      <p:sp>
        <p:nvSpPr>
          <p:cNvPr id="5" name="Text Placeholder 4"/>
          <p:cNvSpPr>
            <a:spLocks noGrp="1"/>
          </p:cNvSpPr>
          <p:nvPr>
            <p:ph type="body" sz="quarter" idx="10"/>
          </p:nvPr>
        </p:nvSpPr>
        <p:spPr/>
        <p:txBody>
          <a:bodyPr/>
          <a:lstStyle/>
          <a:p>
            <a:r>
              <a:rPr lang="en-US" dirty="0"/>
              <a:t>$2,000 Answer from Drug Use Consequences</a:t>
            </a:r>
          </a:p>
          <a:p>
            <a:endParaRPr lang="en-US" dirty="0"/>
          </a:p>
        </p:txBody>
      </p:sp>
    </p:spTree>
    <p:extLst>
      <p:ext uri="{BB962C8B-B14F-4D97-AF65-F5344CB8AC3E}">
        <p14:creationId xmlns:p14="http://schemas.microsoft.com/office/powerpoint/2010/main" val="207433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true?</a:t>
            </a:r>
            <a:br>
              <a:rPr lang="en-US" dirty="0"/>
            </a:br>
            <a:br>
              <a:rPr lang="en-US" dirty="0"/>
            </a:br>
            <a:r>
              <a:rPr lang="en-US" sz="2000" b="0" dirty="0"/>
              <a:t>Male and female bodies process alcohol differently. Weight is also a factor in processing alcohol.</a:t>
            </a:r>
          </a:p>
        </p:txBody>
      </p:sp>
      <p:sp>
        <p:nvSpPr>
          <p:cNvPr id="4" name="Text Placeholder 3"/>
          <p:cNvSpPr>
            <a:spLocks noGrp="1"/>
          </p:cNvSpPr>
          <p:nvPr>
            <p:ph type="body" sz="quarter" idx="10"/>
          </p:nvPr>
        </p:nvSpPr>
        <p:spPr/>
        <p:txBody>
          <a:bodyPr/>
          <a:lstStyle/>
          <a:p>
            <a:r>
              <a:rPr lang="en-US" dirty="0"/>
              <a:t>$400 Answer from Alcohol</a:t>
            </a:r>
          </a:p>
        </p:txBody>
      </p:sp>
    </p:spTree>
    <p:extLst>
      <p:ext uri="{BB962C8B-B14F-4D97-AF65-F5344CB8AC3E}">
        <p14:creationId xmlns:p14="http://schemas.microsoft.com/office/powerpoint/2010/main" val="372902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organ that metabolizes, or breaks down, alcohol.</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
        <p:nvSpPr>
          <p:cNvPr id="5" name="Text Placeholder 3"/>
          <p:cNvSpPr>
            <a:spLocks noGrp="1"/>
          </p:cNvSpPr>
          <p:nvPr>
            <p:ph type="body" sz="quarter" idx="10"/>
          </p:nvPr>
        </p:nvSpPr>
        <p:spPr/>
        <p:txBody>
          <a:bodyPr/>
          <a:lstStyle/>
          <a:p>
            <a:r>
              <a:rPr lang="en-US" dirty="0"/>
              <a:t>$600 Question from Alcohol</a:t>
            </a:r>
          </a:p>
        </p:txBody>
      </p:sp>
      <p:sp>
        <p:nvSpPr>
          <p:cNvPr id="6" name="Text Placeholder 3"/>
          <p:cNvSpPr txBox="1">
            <a:spLocks/>
          </p:cNvSpPr>
          <p:nvPr/>
        </p:nvSpPr>
        <p:spPr>
          <a:xfrm>
            <a:off x="838199" y="826790"/>
            <a:ext cx="10515600" cy="5048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EF3E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solidFill>
                  <a:srgbClr val="FDBB2F"/>
                </a:solidFill>
              </a:rPr>
              <a:t>THE DAILY DOUBLE</a:t>
            </a:r>
          </a:p>
        </p:txBody>
      </p:sp>
    </p:spTree>
    <p:extLst>
      <p:ext uri="{BB962C8B-B14F-4D97-AF65-F5344CB8AC3E}">
        <p14:creationId xmlns:p14="http://schemas.microsoft.com/office/powerpoint/2010/main" val="30086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the liver? </a:t>
            </a:r>
            <a:br>
              <a:rPr lang="en-US" dirty="0"/>
            </a:br>
            <a:br>
              <a:rPr lang="en-US" dirty="0"/>
            </a:br>
            <a:r>
              <a:rPr lang="en-US" sz="2000" b="0" dirty="0"/>
              <a:t>From there, alcohol is then processed by the kidneys and eliminated from your body.</a:t>
            </a:r>
          </a:p>
        </p:txBody>
      </p:sp>
      <p:sp>
        <p:nvSpPr>
          <p:cNvPr id="4" name="Text Placeholder 3"/>
          <p:cNvSpPr>
            <a:spLocks noGrp="1"/>
          </p:cNvSpPr>
          <p:nvPr>
            <p:ph type="body" sz="quarter" idx="10"/>
          </p:nvPr>
        </p:nvSpPr>
        <p:spPr/>
        <p:txBody>
          <a:bodyPr/>
          <a:lstStyle/>
          <a:p>
            <a:r>
              <a:rPr lang="en-US" dirty="0"/>
              <a:t>$600 Answer from Alcohol</a:t>
            </a:r>
          </a:p>
        </p:txBody>
      </p:sp>
    </p:spTree>
    <p:extLst>
      <p:ext uri="{BB962C8B-B14F-4D97-AF65-F5344CB8AC3E}">
        <p14:creationId xmlns:p14="http://schemas.microsoft.com/office/powerpoint/2010/main" val="312652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defined for males as drinking 5+ drinks in a two hour period and for females drinking 4+ drinks in a two hour period.</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
        <p:nvSpPr>
          <p:cNvPr id="5" name="Text Placeholder 3"/>
          <p:cNvSpPr>
            <a:spLocks noGrp="1"/>
          </p:cNvSpPr>
          <p:nvPr>
            <p:ph type="body" sz="quarter" idx="10"/>
          </p:nvPr>
        </p:nvSpPr>
        <p:spPr/>
        <p:txBody>
          <a:bodyPr/>
          <a:lstStyle/>
          <a:p>
            <a:r>
              <a:rPr lang="en-US" dirty="0"/>
              <a:t>$800 Question from Alcohol</a:t>
            </a:r>
          </a:p>
        </p:txBody>
      </p:sp>
    </p:spTree>
    <p:extLst>
      <p:ext uri="{BB962C8B-B14F-4D97-AF65-F5344CB8AC3E}">
        <p14:creationId xmlns:p14="http://schemas.microsoft.com/office/powerpoint/2010/main" val="30069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is binge drinking?</a:t>
            </a:r>
            <a:br>
              <a:rPr lang="en-US" dirty="0"/>
            </a:br>
            <a:br>
              <a:rPr lang="en-US" dirty="0"/>
            </a:br>
            <a:r>
              <a:rPr lang="en-US" sz="2000" b="0" dirty="0"/>
              <a:t>Binge drinking can lead to alcohol poisoning.</a:t>
            </a:r>
            <a:endParaRPr lang="en-US" b="0" dirty="0"/>
          </a:p>
        </p:txBody>
      </p:sp>
      <p:sp>
        <p:nvSpPr>
          <p:cNvPr id="4" name="Text Placeholder 3"/>
          <p:cNvSpPr>
            <a:spLocks noGrp="1"/>
          </p:cNvSpPr>
          <p:nvPr>
            <p:ph type="body" sz="quarter" idx="10"/>
          </p:nvPr>
        </p:nvSpPr>
        <p:spPr/>
        <p:txBody>
          <a:bodyPr/>
          <a:lstStyle/>
          <a:p>
            <a:r>
              <a:rPr lang="en-US" dirty="0"/>
              <a:t>$800 Answer from Alcohol</a:t>
            </a:r>
          </a:p>
        </p:txBody>
      </p:sp>
    </p:spTree>
    <p:extLst>
      <p:ext uri="{BB962C8B-B14F-4D97-AF65-F5344CB8AC3E}">
        <p14:creationId xmlns:p14="http://schemas.microsoft.com/office/powerpoint/2010/main" val="202662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990600"/>
            <a:ext cx="11353800" cy="4751767"/>
          </a:xfrm>
        </p:spPr>
        <p:txBody>
          <a:bodyPr>
            <a:normAutofit/>
          </a:bodyPr>
          <a:lstStyle/>
          <a:p>
            <a:r>
              <a:rPr lang="en-US" sz="2800" dirty="0"/>
              <a:t>Of the following, which drinks are equal to a standard drink size?</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278" y="1705253"/>
            <a:ext cx="9131441" cy="3804768"/>
          </a:xfrm>
          <a:prstGeom prst="rect">
            <a:avLst/>
          </a:prstGeom>
        </p:spPr>
      </p:pic>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
        <p:nvSpPr>
          <p:cNvPr id="5" name="Text Placeholder 3"/>
          <p:cNvSpPr>
            <a:spLocks noGrp="1"/>
          </p:cNvSpPr>
          <p:nvPr>
            <p:ph type="body" sz="quarter" idx="10"/>
          </p:nvPr>
        </p:nvSpPr>
        <p:spPr/>
        <p:txBody>
          <a:bodyPr/>
          <a:lstStyle/>
          <a:p>
            <a:r>
              <a:rPr lang="en-US" dirty="0"/>
              <a:t>$1,000 Question from Alcohol</a:t>
            </a:r>
          </a:p>
        </p:txBody>
      </p:sp>
    </p:spTree>
    <p:extLst>
      <p:ext uri="{BB962C8B-B14F-4D97-AF65-F5344CB8AC3E}">
        <p14:creationId xmlns:p14="http://schemas.microsoft.com/office/powerpoint/2010/main" val="428307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278" y="1705253"/>
            <a:ext cx="9131441" cy="3804768"/>
          </a:xfrm>
          <a:prstGeom prst="rect">
            <a:avLst/>
          </a:prstGeom>
        </p:spPr>
      </p:pic>
      <p:sp>
        <p:nvSpPr>
          <p:cNvPr id="3" name="Title 2"/>
          <p:cNvSpPr>
            <a:spLocks noGrp="1"/>
          </p:cNvSpPr>
          <p:nvPr>
            <p:ph type="title"/>
          </p:nvPr>
        </p:nvSpPr>
        <p:spPr/>
        <p:txBody>
          <a:bodyPr>
            <a:normAutofit fontScale="90000"/>
          </a:bodyPr>
          <a:lstStyle/>
          <a:p>
            <a:br>
              <a:rPr lang="en-US"/>
            </a:br>
            <a:br>
              <a:rPr lang="en-US"/>
            </a:br>
            <a:br>
              <a:rPr lang="en-US"/>
            </a:br>
            <a:br>
              <a:rPr lang="en-US"/>
            </a:br>
            <a:br>
              <a:rPr lang="en-US"/>
            </a:br>
            <a:br>
              <a:rPr lang="en-US"/>
            </a:br>
            <a:br>
              <a:rPr lang="en-US"/>
            </a:br>
            <a:br>
              <a:rPr lang="en-US"/>
            </a:br>
            <a:br>
              <a:rPr lang="en-US"/>
            </a:br>
            <a:br>
              <a:rPr lang="en-US"/>
            </a:br>
            <a:br>
              <a:rPr lang="en-US"/>
            </a:br>
            <a:br>
              <a:rPr lang="en-US"/>
            </a:br>
            <a:endParaRPr lang="en-US" dirty="0"/>
          </a:p>
        </p:txBody>
      </p:sp>
      <p:sp>
        <p:nvSpPr>
          <p:cNvPr id="4" name="Text Placeholder 3"/>
          <p:cNvSpPr>
            <a:spLocks noGrp="1"/>
          </p:cNvSpPr>
          <p:nvPr>
            <p:ph type="body" sz="quarter" idx="10"/>
          </p:nvPr>
        </p:nvSpPr>
        <p:spPr/>
        <p:txBody>
          <a:bodyPr/>
          <a:lstStyle/>
          <a:p>
            <a:r>
              <a:rPr lang="en-US" dirty="0"/>
              <a:t>$1,000 Answer from Alcohol</a:t>
            </a:r>
          </a:p>
        </p:txBody>
      </p:sp>
      <p:sp>
        <p:nvSpPr>
          <p:cNvPr id="17" name="Title 2"/>
          <p:cNvSpPr txBox="1">
            <a:spLocks/>
          </p:cNvSpPr>
          <p:nvPr/>
        </p:nvSpPr>
        <p:spPr>
          <a:xfrm>
            <a:off x="990600" y="979190"/>
            <a:ext cx="10515600" cy="475176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000" dirty="0"/>
              <a:t>What is 5 ounces of wine, 12 ounces of beer and a 1.5 ounce shot of 80 proof liquor?</a:t>
            </a:r>
            <a:br>
              <a:rPr lang="en-US" sz="2000" dirty="0"/>
            </a:br>
            <a:r>
              <a:rPr lang="en-US" sz="2000" dirty="0"/>
              <a:t>The mixed drink and the martini we do not know how much alcohol is in it.</a:t>
            </a:r>
          </a:p>
          <a:p>
            <a:endParaRPr lang="en-US" sz="2000" dirty="0"/>
          </a:p>
          <a:p>
            <a:endParaRPr lang="en-US" sz="2000" dirty="0"/>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0960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the legal age to purchase alcohol and tobacco products in Virginia.</a:t>
            </a:r>
          </a:p>
        </p:txBody>
      </p:sp>
      <p:sp>
        <p:nvSpPr>
          <p:cNvPr id="3" name="Text Placeholder 2"/>
          <p:cNvSpPr>
            <a:spLocks noGrp="1"/>
          </p:cNvSpPr>
          <p:nvPr>
            <p:ph type="body" sz="quarter" idx="10"/>
          </p:nvPr>
        </p:nvSpPr>
        <p:spPr/>
        <p:txBody>
          <a:bodyPr/>
          <a:lstStyle/>
          <a:p>
            <a:r>
              <a:rPr lang="en-US" dirty="0"/>
              <a:t>$200 Question from Virginia Facts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29695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21 years old?</a:t>
            </a:r>
          </a:p>
        </p:txBody>
      </p:sp>
      <p:sp>
        <p:nvSpPr>
          <p:cNvPr id="4" name="Text Placeholder 3"/>
          <p:cNvSpPr>
            <a:spLocks noGrp="1"/>
          </p:cNvSpPr>
          <p:nvPr>
            <p:ph type="body" sz="quarter" idx="10"/>
          </p:nvPr>
        </p:nvSpPr>
        <p:spPr/>
        <p:txBody>
          <a:bodyPr/>
          <a:lstStyle/>
          <a:p>
            <a:r>
              <a:rPr lang="en-US" dirty="0"/>
              <a:t>$200 Answer from Virginia Facts</a:t>
            </a:r>
          </a:p>
        </p:txBody>
      </p:sp>
    </p:spTree>
    <p:extLst>
      <p:ext uri="{BB962C8B-B14F-4D97-AF65-F5344CB8AC3E}">
        <p14:creationId xmlns:p14="http://schemas.microsoft.com/office/powerpoint/2010/main" val="9070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 Instructions</a:t>
            </a:r>
          </a:p>
        </p:txBody>
      </p:sp>
      <p:sp>
        <p:nvSpPr>
          <p:cNvPr id="3" name="Content Placeholder 2"/>
          <p:cNvSpPr>
            <a:spLocks noGrp="1"/>
          </p:cNvSpPr>
          <p:nvPr>
            <p:ph idx="1"/>
          </p:nvPr>
        </p:nvSpPr>
        <p:spPr/>
        <p:txBody>
          <a:bodyPr>
            <a:normAutofit/>
          </a:bodyPr>
          <a:lstStyle/>
          <a:p>
            <a:r>
              <a:rPr lang="en-US" b="1" dirty="0"/>
              <a:t>To start: </a:t>
            </a:r>
            <a:r>
              <a:rPr lang="en-US" dirty="0"/>
              <a:t>the first team will pick the first category to answer a question from.</a:t>
            </a:r>
          </a:p>
          <a:p>
            <a:endParaRPr lang="en-US" dirty="0"/>
          </a:p>
          <a:p>
            <a:r>
              <a:rPr lang="en-US" dirty="0"/>
              <a:t>Once the Jeopardy Host finishes reading the question, any team can buzz in to answer. The first team to buzz in, gets to answer.</a:t>
            </a:r>
          </a:p>
          <a:p>
            <a:pPr marL="0" indent="0">
              <a:buNone/>
            </a:pPr>
            <a:r>
              <a:rPr lang="en-US" dirty="0"/>
              <a:t> </a:t>
            </a:r>
          </a:p>
          <a:p>
            <a:r>
              <a:rPr lang="en-US" dirty="0"/>
              <a:t>If the team answers right, they win the points assigned to the question. </a:t>
            </a:r>
          </a:p>
          <a:p>
            <a:endParaRPr lang="en-US" dirty="0"/>
          </a:p>
          <a:p>
            <a:r>
              <a:rPr lang="en-US" dirty="0"/>
              <a:t>If the team answers wrong, the team who buzzed in second can answer (in true Jeopardy the first team also loses those points).</a:t>
            </a:r>
          </a:p>
        </p:txBody>
      </p:sp>
    </p:spTree>
    <p:extLst>
      <p:ext uri="{BB962C8B-B14F-4D97-AF65-F5344CB8AC3E}">
        <p14:creationId xmlns:p14="http://schemas.microsoft.com/office/powerpoint/2010/main" val="236877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organization regulates and monitors the supply and sale of alcohol in Virginia.</a:t>
            </a:r>
          </a:p>
        </p:txBody>
      </p:sp>
      <p:sp>
        <p:nvSpPr>
          <p:cNvPr id="3" name="Text Placeholder 2"/>
          <p:cNvSpPr>
            <a:spLocks noGrp="1"/>
          </p:cNvSpPr>
          <p:nvPr>
            <p:ph type="body" sz="quarter" idx="10"/>
          </p:nvPr>
        </p:nvSpPr>
        <p:spPr/>
        <p:txBody>
          <a:bodyPr/>
          <a:lstStyle/>
          <a:p>
            <a:r>
              <a:rPr lang="en-US" dirty="0"/>
              <a:t>$400 Question from Virginia Facts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99316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Virginia Alcoholic Beverage Control Authority?</a:t>
            </a:r>
            <a:br>
              <a:rPr lang="en-US" dirty="0"/>
            </a:br>
            <a:br>
              <a:rPr lang="en-US" dirty="0"/>
            </a:br>
            <a:r>
              <a:rPr lang="en-US" sz="2000" b="0" dirty="0"/>
              <a:t>Virginia is a control state, meaning that the state’s government is </a:t>
            </a:r>
            <a:br>
              <a:rPr lang="en-US" sz="2000" b="0" dirty="0"/>
            </a:br>
            <a:r>
              <a:rPr lang="en-US" sz="2000" b="0" dirty="0"/>
              <a:t>responsible for regulating and monitoring alcohol sales.</a:t>
            </a:r>
          </a:p>
        </p:txBody>
      </p:sp>
      <p:sp>
        <p:nvSpPr>
          <p:cNvPr id="4" name="Text Placeholder 3"/>
          <p:cNvSpPr>
            <a:spLocks noGrp="1"/>
          </p:cNvSpPr>
          <p:nvPr>
            <p:ph type="body" sz="quarter" idx="10"/>
          </p:nvPr>
        </p:nvSpPr>
        <p:spPr/>
        <p:txBody>
          <a:bodyPr/>
          <a:lstStyle/>
          <a:p>
            <a:r>
              <a:rPr lang="en-US" dirty="0"/>
              <a:t>$400 Answer from Virginia Facts</a:t>
            </a:r>
          </a:p>
          <a:p>
            <a:endParaRPr lang="en-US" dirty="0"/>
          </a:p>
        </p:txBody>
      </p:sp>
    </p:spTree>
    <p:extLst>
      <p:ext uri="{BB962C8B-B14F-4D97-AF65-F5344CB8AC3E}">
        <p14:creationId xmlns:p14="http://schemas.microsoft.com/office/powerpoint/2010/main" val="210731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Parents cannot be held legally responsible for providing alcohol to someone under the age of 21.</a:t>
            </a:r>
          </a:p>
        </p:txBody>
      </p:sp>
      <p:sp>
        <p:nvSpPr>
          <p:cNvPr id="3" name="Text Placeholder 2"/>
          <p:cNvSpPr>
            <a:spLocks noGrp="1"/>
          </p:cNvSpPr>
          <p:nvPr>
            <p:ph type="body" sz="quarter" idx="10"/>
          </p:nvPr>
        </p:nvSpPr>
        <p:spPr/>
        <p:txBody>
          <a:bodyPr/>
          <a:lstStyle/>
          <a:p>
            <a:r>
              <a:rPr lang="en-US" dirty="0"/>
              <a:t>$600 Question from Virginia Facts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88104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false?</a:t>
            </a:r>
            <a:br>
              <a:rPr lang="en-US" dirty="0"/>
            </a:br>
            <a:br>
              <a:rPr lang="en-US" dirty="0"/>
            </a:br>
            <a:r>
              <a:rPr lang="en-US" sz="2000" b="0" dirty="0"/>
              <a:t>Parents </a:t>
            </a:r>
            <a:r>
              <a:rPr lang="en-US" sz="2000" b="0" i="1" dirty="0"/>
              <a:t>can</a:t>
            </a:r>
            <a:r>
              <a:rPr lang="en-US" sz="2000" b="0" dirty="0"/>
              <a:t> be held legally responsible for providing alcohol to someone under the age of 21 years old. Legal consequences can include: up to one year in jail and/or a $2,500 fine.</a:t>
            </a:r>
            <a:endParaRPr lang="en-US" b="0" dirty="0"/>
          </a:p>
        </p:txBody>
      </p:sp>
      <p:sp>
        <p:nvSpPr>
          <p:cNvPr id="4" name="Text Placeholder 3"/>
          <p:cNvSpPr>
            <a:spLocks noGrp="1"/>
          </p:cNvSpPr>
          <p:nvPr>
            <p:ph type="body" sz="quarter" idx="10"/>
          </p:nvPr>
        </p:nvSpPr>
        <p:spPr/>
        <p:txBody>
          <a:bodyPr/>
          <a:lstStyle/>
          <a:p>
            <a:r>
              <a:rPr lang="en-US" dirty="0"/>
              <a:t>$600 Answer from Virginia Facts</a:t>
            </a:r>
          </a:p>
        </p:txBody>
      </p:sp>
    </p:spTree>
    <p:extLst>
      <p:ext uri="{BB962C8B-B14F-4D97-AF65-F5344CB8AC3E}">
        <p14:creationId xmlns:p14="http://schemas.microsoft.com/office/powerpoint/2010/main" val="262607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percentage of Virginia high </a:t>
            </a:r>
            <a:r>
              <a:rPr lang="en-US" dirty="0" err="1"/>
              <a:t>schoolers</a:t>
            </a:r>
            <a:r>
              <a:rPr lang="en-US" dirty="0"/>
              <a:t> reported having their first drink of alcohol before age 13.</a:t>
            </a:r>
          </a:p>
        </p:txBody>
      </p:sp>
      <p:sp>
        <p:nvSpPr>
          <p:cNvPr id="3" name="Text Placeholder 2"/>
          <p:cNvSpPr>
            <a:spLocks noGrp="1"/>
          </p:cNvSpPr>
          <p:nvPr>
            <p:ph type="body" sz="quarter" idx="10"/>
          </p:nvPr>
        </p:nvSpPr>
        <p:spPr/>
        <p:txBody>
          <a:bodyPr/>
          <a:lstStyle/>
          <a:p>
            <a:r>
              <a:rPr lang="en-US" dirty="0"/>
              <a:t>$800 Question from Virginia Facts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51767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about 15%? </a:t>
            </a:r>
            <a:br>
              <a:rPr lang="en-US" dirty="0"/>
            </a:br>
            <a:br>
              <a:rPr lang="en-US" dirty="0"/>
            </a:br>
            <a:r>
              <a:rPr lang="en-US" sz="2000" b="0" dirty="0"/>
              <a:t>This means that over 85% of Virginia middle school students aren’t drinking alcohol. </a:t>
            </a:r>
            <a:endParaRPr lang="en-US" b="0" dirty="0"/>
          </a:p>
        </p:txBody>
      </p:sp>
      <p:sp>
        <p:nvSpPr>
          <p:cNvPr id="4" name="Text Placeholder 3"/>
          <p:cNvSpPr>
            <a:spLocks noGrp="1"/>
          </p:cNvSpPr>
          <p:nvPr>
            <p:ph type="body" sz="quarter" idx="10"/>
          </p:nvPr>
        </p:nvSpPr>
        <p:spPr/>
        <p:txBody>
          <a:bodyPr/>
          <a:lstStyle/>
          <a:p>
            <a:r>
              <a:rPr lang="en-US" dirty="0"/>
              <a:t>$800 Answer from Virginia Facts</a:t>
            </a:r>
          </a:p>
        </p:txBody>
      </p:sp>
    </p:spTree>
    <p:extLst>
      <p:ext uri="{BB962C8B-B14F-4D97-AF65-F5344CB8AC3E}">
        <p14:creationId xmlns:p14="http://schemas.microsoft.com/office/powerpoint/2010/main" val="2125780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percentage of Virginia middle </a:t>
            </a:r>
            <a:r>
              <a:rPr lang="en-US" dirty="0" err="1"/>
              <a:t>schoolers</a:t>
            </a:r>
            <a:r>
              <a:rPr lang="en-US" dirty="0"/>
              <a:t> reported talking with their parents or other adult family members about alcohol, tobacco or other drugs.</a:t>
            </a:r>
          </a:p>
        </p:txBody>
      </p:sp>
      <p:sp>
        <p:nvSpPr>
          <p:cNvPr id="3" name="Text Placeholder 2"/>
          <p:cNvSpPr>
            <a:spLocks noGrp="1"/>
          </p:cNvSpPr>
          <p:nvPr>
            <p:ph type="body" sz="quarter" idx="10"/>
          </p:nvPr>
        </p:nvSpPr>
        <p:spPr/>
        <p:txBody>
          <a:bodyPr/>
          <a:lstStyle/>
          <a:p>
            <a:r>
              <a:rPr lang="en-US" dirty="0"/>
              <a:t>$1,000 Question from Virginia Facts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228094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30%?</a:t>
            </a:r>
            <a:br>
              <a:rPr lang="en-US" dirty="0"/>
            </a:br>
            <a:br>
              <a:rPr lang="en-US" dirty="0"/>
            </a:br>
            <a:r>
              <a:rPr lang="en-US" sz="2000" b="0" dirty="0"/>
              <a:t>It is important to talk with your family about substance use and the harms and consequences associated with illegal and youth substance use.</a:t>
            </a:r>
          </a:p>
        </p:txBody>
      </p:sp>
      <p:sp>
        <p:nvSpPr>
          <p:cNvPr id="4" name="Text Placeholder 3"/>
          <p:cNvSpPr>
            <a:spLocks noGrp="1"/>
          </p:cNvSpPr>
          <p:nvPr>
            <p:ph type="body" sz="quarter" idx="10"/>
          </p:nvPr>
        </p:nvSpPr>
        <p:spPr/>
        <p:txBody>
          <a:bodyPr/>
          <a:lstStyle/>
          <a:p>
            <a:r>
              <a:rPr lang="en-US" dirty="0"/>
              <a:t>$1,000 Answer from Virginia Facts</a:t>
            </a:r>
          </a:p>
        </p:txBody>
      </p:sp>
    </p:spTree>
    <p:extLst>
      <p:ext uri="{BB962C8B-B14F-4D97-AF65-F5344CB8AC3E}">
        <p14:creationId xmlns:p14="http://schemas.microsoft.com/office/powerpoint/2010/main" val="135374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can’t. I have a test tomorrow.” </a:t>
            </a:r>
            <a:br>
              <a:rPr lang="en-US" dirty="0"/>
            </a:br>
            <a:r>
              <a:rPr lang="en-US" dirty="0"/>
              <a:t>“I don’t like the taste.” </a:t>
            </a:r>
            <a:br>
              <a:rPr lang="en-US" dirty="0"/>
            </a:br>
            <a:r>
              <a:rPr lang="en-US" dirty="0"/>
              <a:t>“It’s just not for me.” </a:t>
            </a:r>
            <a:br>
              <a:rPr lang="en-US" dirty="0"/>
            </a:br>
            <a:r>
              <a:rPr lang="en-US" dirty="0"/>
              <a:t>are all examples of…</a:t>
            </a:r>
          </a:p>
        </p:txBody>
      </p:sp>
      <p:sp>
        <p:nvSpPr>
          <p:cNvPr id="3" name="Text Placeholder 2"/>
          <p:cNvSpPr>
            <a:spLocks noGrp="1"/>
          </p:cNvSpPr>
          <p:nvPr>
            <p:ph type="body" sz="quarter" idx="10"/>
          </p:nvPr>
        </p:nvSpPr>
        <p:spPr/>
        <p:txBody>
          <a:bodyPr/>
          <a:lstStyle/>
          <a:p>
            <a:r>
              <a:rPr lang="en-US" dirty="0"/>
              <a:t>$200 Question from Refusal Skills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44759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ways to refuse alcohol, tobacco or other drugs?</a:t>
            </a:r>
            <a:br>
              <a:rPr lang="en-US" dirty="0"/>
            </a:br>
            <a:br>
              <a:rPr lang="en-US" dirty="0"/>
            </a:br>
            <a:r>
              <a:rPr lang="en-US" sz="2000" b="0" dirty="0"/>
              <a:t>You should never do anything you don’t want to do, including drinking alcohol and using tobacco products or other drugs.</a:t>
            </a:r>
          </a:p>
        </p:txBody>
      </p:sp>
      <p:sp>
        <p:nvSpPr>
          <p:cNvPr id="4" name="Text Placeholder 3"/>
          <p:cNvSpPr>
            <a:spLocks noGrp="1"/>
          </p:cNvSpPr>
          <p:nvPr>
            <p:ph type="body" sz="quarter" idx="10"/>
          </p:nvPr>
        </p:nvSpPr>
        <p:spPr/>
        <p:txBody>
          <a:bodyPr/>
          <a:lstStyle/>
          <a:p>
            <a:r>
              <a:rPr lang="en-US" dirty="0"/>
              <a:t>$200 Answer from Refusal Skills</a:t>
            </a:r>
          </a:p>
          <a:p>
            <a:endParaRPr lang="en-US" dirty="0"/>
          </a:p>
        </p:txBody>
      </p:sp>
    </p:spTree>
    <p:extLst>
      <p:ext uri="{BB962C8B-B14F-4D97-AF65-F5344CB8AC3E}">
        <p14:creationId xmlns:p14="http://schemas.microsoft.com/office/powerpoint/2010/main" val="129614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 Instructions</a:t>
            </a:r>
          </a:p>
        </p:txBody>
      </p:sp>
      <p:sp>
        <p:nvSpPr>
          <p:cNvPr id="3" name="Content Placeholder 2"/>
          <p:cNvSpPr>
            <a:spLocks noGrp="1"/>
          </p:cNvSpPr>
          <p:nvPr>
            <p:ph idx="1"/>
          </p:nvPr>
        </p:nvSpPr>
        <p:spPr/>
        <p:txBody>
          <a:bodyPr>
            <a:normAutofit lnSpcReduction="10000"/>
          </a:bodyPr>
          <a:lstStyle/>
          <a:p>
            <a:r>
              <a:rPr lang="en-US" b="1" dirty="0"/>
              <a:t>Daily Doubles: </a:t>
            </a:r>
            <a:r>
              <a:rPr lang="en-US" dirty="0"/>
              <a:t>There is one Daily Double in each round. If a Daily Double is picked, the team can wager any amount of points up to their current score. If they answer correctly, they win those points. If they answer incorrectly, the lose those points.</a:t>
            </a:r>
          </a:p>
          <a:p>
            <a:endParaRPr lang="en-US" dirty="0"/>
          </a:p>
          <a:p>
            <a:r>
              <a:rPr lang="en-US" b="1" dirty="0"/>
              <a:t>Final Jeopardy:</a:t>
            </a:r>
            <a:r>
              <a:rPr lang="en-US" dirty="0"/>
              <a:t> At the end of the second round (or first round if you’re only playing one round), teams with positive scores play Final Jeopardy. Players are given the title of the category and they must wager any point value up to their current score. After wagers have been made, the Jeopardy Host reads the question and allows teams 30 seconds to write down their answer. At the end of the 30 seconds, teams will read their answer and points will be awarded or deducted based on if the answer was correct.</a:t>
            </a:r>
            <a:endParaRPr lang="en-US" b="1" dirty="0"/>
          </a:p>
        </p:txBody>
      </p:sp>
    </p:spTree>
    <p:extLst>
      <p:ext uri="{BB962C8B-B14F-4D97-AF65-F5344CB8AC3E}">
        <p14:creationId xmlns:p14="http://schemas.microsoft.com/office/powerpoint/2010/main" val="148043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hesitating with your answer, looking directly at the person, and keeping your response short, clear and simple are examples of this.</a:t>
            </a:r>
          </a:p>
        </p:txBody>
      </p:sp>
      <p:sp>
        <p:nvSpPr>
          <p:cNvPr id="3" name="Text Placeholder 2"/>
          <p:cNvSpPr>
            <a:spLocks noGrp="1"/>
          </p:cNvSpPr>
          <p:nvPr>
            <p:ph type="body" sz="quarter" idx="10"/>
          </p:nvPr>
        </p:nvSpPr>
        <p:spPr/>
        <p:txBody>
          <a:bodyPr/>
          <a:lstStyle/>
          <a:p>
            <a:r>
              <a:rPr lang="en-US" dirty="0"/>
              <a:t>$400 Question from Refusal Skills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46444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strategies to successfully refuse peer pressure to use alcohol, tobacco or other drugs?</a:t>
            </a:r>
          </a:p>
        </p:txBody>
      </p:sp>
      <p:sp>
        <p:nvSpPr>
          <p:cNvPr id="4" name="Text Placeholder 3"/>
          <p:cNvSpPr>
            <a:spLocks noGrp="1"/>
          </p:cNvSpPr>
          <p:nvPr>
            <p:ph type="body" sz="quarter" idx="10"/>
          </p:nvPr>
        </p:nvSpPr>
        <p:spPr/>
        <p:txBody>
          <a:bodyPr/>
          <a:lstStyle/>
          <a:p>
            <a:r>
              <a:rPr lang="en-US" dirty="0"/>
              <a:t>$400 Answer from Refusal Skills</a:t>
            </a:r>
          </a:p>
        </p:txBody>
      </p:sp>
    </p:spTree>
    <p:extLst>
      <p:ext uri="{BB962C8B-B14F-4D97-AF65-F5344CB8AC3E}">
        <p14:creationId xmlns:p14="http://schemas.microsoft.com/office/powerpoint/2010/main" val="3576770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It’s important for you to notify your parents if you are offered alcohol, tobacco or other drugs from a friend, peer or adult.</a:t>
            </a:r>
          </a:p>
        </p:txBody>
      </p:sp>
      <p:sp>
        <p:nvSpPr>
          <p:cNvPr id="3" name="Text Placeholder 2"/>
          <p:cNvSpPr>
            <a:spLocks noGrp="1"/>
          </p:cNvSpPr>
          <p:nvPr>
            <p:ph type="body" sz="quarter" idx="10"/>
          </p:nvPr>
        </p:nvSpPr>
        <p:spPr/>
        <p:txBody>
          <a:bodyPr/>
          <a:lstStyle/>
          <a:p>
            <a:r>
              <a:rPr lang="en-US" dirty="0"/>
              <a:t>$600 Question from Refusal Skills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48551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true?</a:t>
            </a:r>
            <a:br>
              <a:rPr lang="en-US" dirty="0"/>
            </a:br>
            <a:br>
              <a:rPr lang="en-US" dirty="0"/>
            </a:br>
            <a:r>
              <a:rPr lang="en-US" sz="2000" b="0" dirty="0"/>
              <a:t>Your parents may need to address the issue with your peers’ parents </a:t>
            </a:r>
            <a:br>
              <a:rPr lang="en-US" sz="2000" b="0" dirty="0"/>
            </a:br>
            <a:r>
              <a:rPr lang="en-US" sz="2000" b="0" dirty="0"/>
              <a:t>or the adult that offered them to you.</a:t>
            </a:r>
          </a:p>
        </p:txBody>
      </p:sp>
      <p:sp>
        <p:nvSpPr>
          <p:cNvPr id="6" name="Text Placeholder 5"/>
          <p:cNvSpPr>
            <a:spLocks noGrp="1"/>
          </p:cNvSpPr>
          <p:nvPr>
            <p:ph type="body" sz="quarter" idx="10"/>
          </p:nvPr>
        </p:nvSpPr>
        <p:spPr/>
        <p:txBody>
          <a:bodyPr/>
          <a:lstStyle/>
          <a:p>
            <a:r>
              <a:rPr lang="en-US" dirty="0"/>
              <a:t>$600 Answer from Refusal Skills</a:t>
            </a:r>
          </a:p>
        </p:txBody>
      </p:sp>
    </p:spTree>
    <p:extLst>
      <p:ext uri="{BB962C8B-B14F-4D97-AF65-F5344CB8AC3E}">
        <p14:creationId xmlns:p14="http://schemas.microsoft.com/office/powerpoint/2010/main" val="1188678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percentage of 8</a:t>
            </a:r>
            <a:r>
              <a:rPr lang="en-US" baseline="30000" dirty="0"/>
              <a:t>th</a:t>
            </a:r>
            <a:r>
              <a:rPr lang="en-US" dirty="0"/>
              <a:t> graders reported that they disapprove of people who have one or two drinks of alcohol every day.</a:t>
            </a:r>
          </a:p>
        </p:txBody>
      </p:sp>
      <p:sp>
        <p:nvSpPr>
          <p:cNvPr id="3" name="Text Placeholder 2"/>
          <p:cNvSpPr>
            <a:spLocks noGrp="1"/>
          </p:cNvSpPr>
          <p:nvPr>
            <p:ph type="body" sz="quarter" idx="10"/>
          </p:nvPr>
        </p:nvSpPr>
        <p:spPr/>
        <p:txBody>
          <a:bodyPr/>
          <a:lstStyle/>
          <a:p>
            <a:r>
              <a:rPr lang="en-US" dirty="0"/>
              <a:t>$800 Question from Refusal Skills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796003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about 80%?</a:t>
            </a:r>
          </a:p>
        </p:txBody>
      </p:sp>
      <p:sp>
        <p:nvSpPr>
          <p:cNvPr id="4" name="Text Placeholder 3"/>
          <p:cNvSpPr>
            <a:spLocks noGrp="1"/>
          </p:cNvSpPr>
          <p:nvPr>
            <p:ph type="body" sz="quarter" idx="10"/>
          </p:nvPr>
        </p:nvSpPr>
        <p:spPr/>
        <p:txBody>
          <a:bodyPr/>
          <a:lstStyle/>
          <a:p>
            <a:r>
              <a:rPr lang="en-US" dirty="0"/>
              <a:t>$800 Answer from Refusal Skills</a:t>
            </a:r>
          </a:p>
          <a:p>
            <a:endParaRPr lang="en-US" dirty="0"/>
          </a:p>
        </p:txBody>
      </p:sp>
    </p:spTree>
    <p:extLst>
      <p:ext uri="{BB962C8B-B14F-4D97-AF65-F5344CB8AC3E}">
        <p14:creationId xmlns:p14="http://schemas.microsoft.com/office/powerpoint/2010/main" val="1049838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Bowling, ice skating, going to the movies, learning new hobbies or playing sports instead of using substances are examples of…</a:t>
            </a:r>
          </a:p>
        </p:txBody>
      </p:sp>
      <p:sp>
        <p:nvSpPr>
          <p:cNvPr id="4" name="Text Placeholder 3"/>
          <p:cNvSpPr>
            <a:spLocks noGrp="1"/>
          </p:cNvSpPr>
          <p:nvPr>
            <p:ph type="body" sz="quarter" idx="10"/>
          </p:nvPr>
        </p:nvSpPr>
        <p:spPr>
          <a:xfrm>
            <a:off x="838199" y="321972"/>
            <a:ext cx="10515600" cy="504818"/>
          </a:xfrm>
        </p:spPr>
        <p:txBody>
          <a:bodyPr/>
          <a:lstStyle/>
          <a:p>
            <a:r>
              <a:rPr lang="en-US" dirty="0"/>
              <a:t>$1,000 Question from Refusal Skills</a:t>
            </a:r>
          </a:p>
          <a:p>
            <a:endParaRPr lang="en-US" dirty="0"/>
          </a:p>
        </p:txBody>
      </p:sp>
      <p:sp>
        <p:nvSpPr>
          <p:cNvPr id="5" name="Rectangle 4"/>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870998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alternate activities?</a:t>
            </a:r>
            <a:br>
              <a:rPr lang="en-US" dirty="0"/>
            </a:br>
            <a:br>
              <a:rPr lang="en-US" dirty="0"/>
            </a:br>
            <a:r>
              <a:rPr lang="en-US" sz="2000" b="0" dirty="0"/>
              <a:t>Alternate activities can be anything that promotes a healthy and productive lifestyle that offers everyone an “out” from participating in unhealthy behaviors. More often than not, your peers don’t want to participate in unhealthy behaviors either.</a:t>
            </a:r>
            <a:endParaRPr lang="en-US" b="0" dirty="0"/>
          </a:p>
        </p:txBody>
      </p:sp>
      <p:sp>
        <p:nvSpPr>
          <p:cNvPr id="4" name="Text Placeholder 3"/>
          <p:cNvSpPr>
            <a:spLocks noGrp="1"/>
          </p:cNvSpPr>
          <p:nvPr>
            <p:ph type="body" sz="quarter" idx="10"/>
          </p:nvPr>
        </p:nvSpPr>
        <p:spPr/>
        <p:txBody>
          <a:bodyPr/>
          <a:lstStyle/>
          <a:p>
            <a:r>
              <a:rPr lang="en-US" dirty="0"/>
              <a:t>$1,000 Answer from Refusal Skills</a:t>
            </a:r>
          </a:p>
          <a:p>
            <a:endParaRPr lang="en-US" dirty="0"/>
          </a:p>
        </p:txBody>
      </p:sp>
    </p:spTree>
    <p:extLst>
      <p:ext uri="{BB962C8B-B14F-4D97-AF65-F5344CB8AC3E}">
        <p14:creationId xmlns:p14="http://schemas.microsoft.com/office/powerpoint/2010/main" val="289542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abuse can affect brain development and growth. The brain stops fully developing during this timeframe.</a:t>
            </a:r>
          </a:p>
        </p:txBody>
      </p:sp>
      <p:sp>
        <p:nvSpPr>
          <p:cNvPr id="5" name="Text Placeholder 4"/>
          <p:cNvSpPr>
            <a:spLocks noGrp="1"/>
          </p:cNvSpPr>
          <p:nvPr>
            <p:ph type="body" sz="quarter" idx="10"/>
          </p:nvPr>
        </p:nvSpPr>
        <p:spPr/>
        <p:txBody>
          <a:bodyPr/>
          <a:lstStyle/>
          <a:p>
            <a:r>
              <a:rPr lang="en-US" dirty="0"/>
              <a:t>$200 Question from Alcohol Use Long-term Consequences</a:t>
            </a:r>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62134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your mid-twenties?</a:t>
            </a:r>
            <a:br>
              <a:rPr lang="en-US" dirty="0"/>
            </a:br>
            <a:br>
              <a:rPr lang="en-US" dirty="0"/>
            </a:br>
            <a:r>
              <a:rPr lang="en-US" sz="2000" b="0" dirty="0"/>
              <a:t>It’s important not to drink alcohol if you’re younger than 21 years old </a:t>
            </a:r>
            <a:br>
              <a:rPr lang="en-US" sz="2000" b="0" dirty="0"/>
            </a:br>
            <a:r>
              <a:rPr lang="en-US" sz="2000" b="0" dirty="0"/>
              <a:t>because your brain is still developing and underage alcohol </a:t>
            </a:r>
            <a:br>
              <a:rPr lang="en-US" sz="2000" b="0" dirty="0"/>
            </a:br>
            <a:r>
              <a:rPr lang="en-US" sz="2000" b="0" dirty="0"/>
              <a:t>consumption can affect its development.</a:t>
            </a:r>
            <a:endParaRPr lang="en-US" b="0" dirty="0"/>
          </a:p>
        </p:txBody>
      </p:sp>
      <p:sp>
        <p:nvSpPr>
          <p:cNvPr id="4" name="Text Placeholder 3"/>
          <p:cNvSpPr>
            <a:spLocks noGrp="1"/>
          </p:cNvSpPr>
          <p:nvPr>
            <p:ph type="body" sz="quarter" idx="10"/>
          </p:nvPr>
        </p:nvSpPr>
        <p:spPr/>
        <p:txBody>
          <a:bodyPr/>
          <a:lstStyle/>
          <a:p>
            <a:r>
              <a:rPr lang="en-US" dirty="0"/>
              <a:t>$200 Answer from Alcohol Use Long-term Consequences</a:t>
            </a:r>
          </a:p>
          <a:p>
            <a:endParaRPr lang="en-US" dirty="0"/>
          </a:p>
        </p:txBody>
      </p:sp>
    </p:spTree>
    <p:extLst>
      <p:ext uri="{BB962C8B-B14F-4D97-AF65-F5344CB8AC3E}">
        <p14:creationId xmlns:p14="http://schemas.microsoft.com/office/powerpoint/2010/main" val="321984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p:spPr>
        <p:txBody>
          <a:bodyPr>
            <a:normAutofit/>
          </a:bodyPr>
          <a:lstStyle/>
          <a:p>
            <a:pPr algn="ctr"/>
            <a:r>
              <a:rPr lang="en-US" sz="4400" dirty="0"/>
              <a:t>Substance Use Prevention Jeopardy</a:t>
            </a:r>
            <a:br>
              <a:rPr lang="en-US" dirty="0"/>
            </a:br>
            <a:r>
              <a:rPr lang="en-US" sz="2800" dirty="0"/>
              <a:t>Round 1</a:t>
            </a:r>
          </a:p>
        </p:txBody>
      </p:sp>
      <p:graphicFrame>
        <p:nvGraphicFramePr>
          <p:cNvPr id="5" name="Table 4"/>
          <p:cNvGraphicFramePr>
            <a:graphicFrameLocks noGrp="1"/>
          </p:cNvGraphicFramePr>
          <p:nvPr>
            <p:extLst>
              <p:ext uri="{D42A27DB-BD31-4B8C-83A1-F6EECF244321}">
                <p14:modId xmlns:p14="http://schemas.microsoft.com/office/powerpoint/2010/main" val="2223300333"/>
              </p:ext>
            </p:extLst>
          </p:nvPr>
        </p:nvGraphicFramePr>
        <p:xfrm>
          <a:off x="606737" y="1204540"/>
          <a:ext cx="10978525" cy="4564215"/>
        </p:xfrm>
        <a:graphic>
          <a:graphicData uri="http://schemas.openxmlformats.org/drawingml/2006/table">
            <a:tbl>
              <a:tblPr firstRow="1" bandRow="1">
                <a:tableStyleId>{5940675A-B579-460E-94D1-54222C63F5DA}</a:tableStyleId>
              </a:tblPr>
              <a:tblGrid>
                <a:gridCol w="2195705">
                  <a:extLst>
                    <a:ext uri="{9D8B030D-6E8A-4147-A177-3AD203B41FA5}">
                      <a16:colId xmlns:a16="http://schemas.microsoft.com/office/drawing/2014/main" val="198634353"/>
                    </a:ext>
                  </a:extLst>
                </a:gridCol>
                <a:gridCol w="2195705">
                  <a:extLst>
                    <a:ext uri="{9D8B030D-6E8A-4147-A177-3AD203B41FA5}">
                      <a16:colId xmlns:a16="http://schemas.microsoft.com/office/drawing/2014/main" val="1903498726"/>
                    </a:ext>
                  </a:extLst>
                </a:gridCol>
                <a:gridCol w="2195705">
                  <a:extLst>
                    <a:ext uri="{9D8B030D-6E8A-4147-A177-3AD203B41FA5}">
                      <a16:colId xmlns:a16="http://schemas.microsoft.com/office/drawing/2014/main" val="2460115614"/>
                    </a:ext>
                  </a:extLst>
                </a:gridCol>
                <a:gridCol w="2195705">
                  <a:extLst>
                    <a:ext uri="{9D8B030D-6E8A-4147-A177-3AD203B41FA5}">
                      <a16:colId xmlns:a16="http://schemas.microsoft.com/office/drawing/2014/main" val="3349847922"/>
                    </a:ext>
                  </a:extLst>
                </a:gridCol>
                <a:gridCol w="2195705">
                  <a:extLst>
                    <a:ext uri="{9D8B030D-6E8A-4147-A177-3AD203B41FA5}">
                      <a16:colId xmlns:a16="http://schemas.microsoft.com/office/drawing/2014/main" val="174715655"/>
                    </a:ext>
                  </a:extLst>
                </a:gridCol>
              </a:tblGrid>
              <a:tr h="729963">
                <a:tc>
                  <a:txBody>
                    <a:bodyPr/>
                    <a:lstStyle/>
                    <a:p>
                      <a:pPr algn="ctr"/>
                      <a:r>
                        <a:rPr lang="en-US" b="1" dirty="0">
                          <a:solidFill>
                            <a:schemeClr val="bg1"/>
                          </a:solidFill>
                          <a:latin typeface="Arial" panose="020B0604020202020204" pitchFamily="34" charset="0"/>
                          <a:cs typeface="Arial" panose="020B0604020202020204" pitchFamily="34" charset="0"/>
                        </a:rPr>
                        <a:t>Alcohol 101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Virginia Facts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Refusal Skills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Alcohol Use Long-term Consequences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Alcohol Use Short-term Consequences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extLst>
                  <a:ext uri="{0D108BD9-81ED-4DB2-BD59-A6C34878D82A}">
                    <a16:rowId xmlns:a16="http://schemas.microsoft.com/office/drawing/2014/main" val="2971928564"/>
                  </a:ext>
                </a:extLst>
              </a:tr>
              <a:tr h="729963">
                <a:tc>
                  <a:txBody>
                    <a:bodyPr/>
                    <a:lstStyle/>
                    <a:p>
                      <a:pPr algn="ctr"/>
                      <a:r>
                        <a:rPr lang="en-US" sz="3200" b="1" u="sng" dirty="0">
                          <a:solidFill>
                            <a:schemeClr val="bg1"/>
                          </a:solidFill>
                          <a:hlinkClick r:id="rId2" action="ppaction://hlinksldjump"/>
                        </a:rPr>
                        <a:t>$200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3" action="ppaction://hlinksldjump"/>
                        </a:rPr>
                        <a:t>$200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4" action="ppaction://hlinksldjump"/>
                        </a:rPr>
                        <a:t>$200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5" action="ppaction://hlinksldjump"/>
                        </a:rPr>
                        <a:t>$200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6" action="ppaction://hlinksldjump"/>
                        </a:rPr>
                        <a:t>$200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169569913"/>
                  </a:ext>
                </a:extLst>
              </a:tr>
              <a:tr h="729963">
                <a:tc>
                  <a:txBody>
                    <a:bodyPr/>
                    <a:lstStyle/>
                    <a:p>
                      <a:pPr algn="ctr"/>
                      <a:r>
                        <a:rPr lang="en-US" sz="3200" b="1" u="sng" dirty="0">
                          <a:solidFill>
                            <a:schemeClr val="bg1"/>
                          </a:solidFill>
                          <a:hlinkClick r:id="rId7"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8"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9"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0"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1"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2778182169"/>
                  </a:ext>
                </a:extLst>
              </a:tr>
              <a:tr h="729963">
                <a:tc>
                  <a:txBody>
                    <a:bodyPr/>
                    <a:lstStyle/>
                    <a:p>
                      <a:pPr algn="ctr"/>
                      <a:r>
                        <a:rPr lang="en-US" sz="3200" b="1" u="sng" dirty="0">
                          <a:solidFill>
                            <a:schemeClr val="bg1"/>
                          </a:solidFill>
                          <a:hlinkClick r:id="rId12" action="ppaction://hlinksldjump"/>
                        </a:rPr>
                        <a:t>$600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3" action="ppaction://hlinksldjump"/>
                        </a:rPr>
                        <a:t>$600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4" action="ppaction://hlinksldjump"/>
                        </a:rPr>
                        <a:t>$600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5" action="ppaction://hlinksldjump"/>
                        </a:rPr>
                        <a:t>$600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6" action="ppaction://hlinksldjump"/>
                        </a:rPr>
                        <a:t>$600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531125755"/>
                  </a:ext>
                </a:extLst>
              </a:tr>
              <a:tr h="729963">
                <a:tc>
                  <a:txBody>
                    <a:bodyPr/>
                    <a:lstStyle/>
                    <a:p>
                      <a:pPr algn="ctr"/>
                      <a:r>
                        <a:rPr lang="en-US" sz="3200" b="1" u="sng" dirty="0">
                          <a:solidFill>
                            <a:schemeClr val="bg1"/>
                          </a:solidFill>
                          <a:hlinkClick r:id="rId17"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8"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9"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0"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1"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3815263907"/>
                  </a:ext>
                </a:extLst>
              </a:tr>
              <a:tr h="729963">
                <a:tc>
                  <a:txBody>
                    <a:bodyPr/>
                    <a:lstStyle/>
                    <a:p>
                      <a:pPr algn="ctr"/>
                      <a:r>
                        <a:rPr lang="en-US" sz="3200" b="1" u="sng" dirty="0">
                          <a:solidFill>
                            <a:schemeClr val="bg1"/>
                          </a:solidFill>
                          <a:hlinkClick r:id="rId22" action="ppaction://hlinksldjump"/>
                        </a:rPr>
                        <a:t>$1,000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3" action="ppaction://hlinksldjump"/>
                        </a:rPr>
                        <a:t>$1,000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4" action="ppaction://hlinksldjump"/>
                        </a:rPr>
                        <a:t>$1,000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5" action="ppaction://hlinksldjump"/>
                        </a:rPr>
                        <a:t>$1,000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6" action="ppaction://hlinksldjump"/>
                        </a:rPr>
                        <a:t>$1,000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3470058616"/>
                  </a:ext>
                </a:extLst>
              </a:tr>
            </a:tbl>
          </a:graphicData>
        </a:graphic>
      </p:graphicFrame>
    </p:spTree>
    <p:extLst>
      <p:ext uri="{BB962C8B-B14F-4D97-AF65-F5344CB8AC3E}">
        <p14:creationId xmlns:p14="http://schemas.microsoft.com/office/powerpoint/2010/main" val="121627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If I get into legal trouble due to substance use this can affect my athletic and school life.</a:t>
            </a:r>
          </a:p>
        </p:txBody>
      </p:sp>
      <p:sp>
        <p:nvSpPr>
          <p:cNvPr id="5" name="Text Placeholder 4"/>
          <p:cNvSpPr>
            <a:spLocks noGrp="1"/>
          </p:cNvSpPr>
          <p:nvPr>
            <p:ph type="body" sz="quarter" idx="10"/>
          </p:nvPr>
        </p:nvSpPr>
        <p:spPr/>
        <p:txBody>
          <a:bodyPr/>
          <a:lstStyle/>
          <a:p>
            <a:r>
              <a:rPr lang="en-US" dirty="0"/>
              <a:t>$400 Question from Alcohol Use Long-term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049824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true?</a:t>
            </a:r>
            <a:br>
              <a:rPr lang="en-US" dirty="0"/>
            </a:br>
            <a:br>
              <a:rPr lang="en-US" dirty="0"/>
            </a:br>
            <a:r>
              <a:rPr lang="en-US" sz="2000" b="0" dirty="0"/>
              <a:t>In addition to legal consequences, illegal substance use can lead to disciplinary actions at your school as well as on any athletic teams.</a:t>
            </a:r>
          </a:p>
        </p:txBody>
      </p:sp>
      <p:sp>
        <p:nvSpPr>
          <p:cNvPr id="4" name="Text Placeholder 3"/>
          <p:cNvSpPr>
            <a:spLocks noGrp="1"/>
          </p:cNvSpPr>
          <p:nvPr>
            <p:ph type="body" sz="quarter" idx="10"/>
          </p:nvPr>
        </p:nvSpPr>
        <p:spPr/>
        <p:txBody>
          <a:bodyPr/>
          <a:lstStyle/>
          <a:p>
            <a:r>
              <a:rPr lang="en-US" dirty="0"/>
              <a:t>$400 Answer from Alcohol Use Long-term Consequences</a:t>
            </a:r>
          </a:p>
          <a:p>
            <a:endParaRPr lang="en-US" dirty="0"/>
          </a:p>
        </p:txBody>
      </p:sp>
    </p:spTree>
    <p:extLst>
      <p:ext uri="{BB962C8B-B14F-4D97-AF65-F5344CB8AC3E}">
        <p14:creationId xmlns:p14="http://schemas.microsoft.com/office/powerpoint/2010/main" val="3427122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blood pressure, stroke, irregular heartbeat and blood clots are heart related issues that can be caused by…</a:t>
            </a:r>
          </a:p>
        </p:txBody>
      </p:sp>
      <p:sp>
        <p:nvSpPr>
          <p:cNvPr id="4" name="Text Placeholder 3"/>
          <p:cNvSpPr>
            <a:spLocks noGrp="1"/>
          </p:cNvSpPr>
          <p:nvPr>
            <p:ph type="body" sz="quarter" idx="10"/>
          </p:nvPr>
        </p:nvSpPr>
        <p:spPr/>
        <p:txBody>
          <a:bodyPr/>
          <a:lstStyle/>
          <a:p>
            <a:r>
              <a:rPr lang="en-US" dirty="0"/>
              <a:t>$600 Question from Alcohol Use Long-term Consequences</a:t>
            </a:r>
          </a:p>
          <a:p>
            <a:endParaRPr lang="en-US" dirty="0"/>
          </a:p>
        </p:txBody>
      </p:sp>
      <p:sp>
        <p:nvSpPr>
          <p:cNvPr id="5" name="Rectangle 4"/>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
        <p:nvSpPr>
          <p:cNvPr id="7" name="Text Placeholder 3"/>
          <p:cNvSpPr txBox="1">
            <a:spLocks/>
          </p:cNvSpPr>
          <p:nvPr/>
        </p:nvSpPr>
        <p:spPr>
          <a:xfrm>
            <a:off x="838199" y="826790"/>
            <a:ext cx="10515600" cy="5048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EF3E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solidFill>
                  <a:srgbClr val="FDBB2F"/>
                </a:solidFill>
              </a:rPr>
              <a:t>THE DAILY DOUBLE</a:t>
            </a:r>
          </a:p>
        </p:txBody>
      </p:sp>
    </p:spTree>
    <p:extLst>
      <p:ext uri="{BB962C8B-B14F-4D97-AF65-F5344CB8AC3E}">
        <p14:creationId xmlns:p14="http://schemas.microsoft.com/office/powerpoint/2010/main" val="27528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heavy, long-term alcohol consumption?</a:t>
            </a:r>
          </a:p>
        </p:txBody>
      </p:sp>
      <p:sp>
        <p:nvSpPr>
          <p:cNvPr id="4" name="Text Placeholder 3"/>
          <p:cNvSpPr>
            <a:spLocks noGrp="1"/>
          </p:cNvSpPr>
          <p:nvPr>
            <p:ph type="body" sz="quarter" idx="10"/>
          </p:nvPr>
        </p:nvSpPr>
        <p:spPr/>
        <p:txBody>
          <a:bodyPr/>
          <a:lstStyle/>
          <a:p>
            <a:r>
              <a:rPr lang="en-US" dirty="0"/>
              <a:t>$600 Answer from Alcohol Use Long-term Consequences</a:t>
            </a:r>
          </a:p>
          <a:p>
            <a:endParaRPr lang="en-US" dirty="0"/>
          </a:p>
        </p:txBody>
      </p:sp>
    </p:spTree>
    <p:extLst>
      <p:ext uri="{BB962C8B-B14F-4D97-AF65-F5344CB8AC3E}">
        <p14:creationId xmlns:p14="http://schemas.microsoft.com/office/powerpoint/2010/main" val="2372134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alcohol use can have the following affects to this system in your body, which controls: balance and coordination, memory, sleep, nerves and behavior.</a:t>
            </a:r>
          </a:p>
        </p:txBody>
      </p:sp>
      <p:sp>
        <p:nvSpPr>
          <p:cNvPr id="5" name="Text Placeholder 4"/>
          <p:cNvSpPr>
            <a:spLocks noGrp="1"/>
          </p:cNvSpPr>
          <p:nvPr>
            <p:ph type="body" sz="quarter" idx="10"/>
          </p:nvPr>
        </p:nvSpPr>
        <p:spPr/>
        <p:txBody>
          <a:bodyPr/>
          <a:lstStyle/>
          <a:p>
            <a:r>
              <a:rPr lang="en-US" dirty="0"/>
              <a:t>$800 Question from Alcohol Use Long-term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063571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the Nervous System?</a:t>
            </a:r>
            <a:endParaRPr lang="en-US" sz="2000" b="0" dirty="0"/>
          </a:p>
        </p:txBody>
      </p:sp>
      <p:sp>
        <p:nvSpPr>
          <p:cNvPr id="4" name="Text Placeholder 3"/>
          <p:cNvSpPr>
            <a:spLocks noGrp="1"/>
          </p:cNvSpPr>
          <p:nvPr>
            <p:ph type="body" sz="quarter" idx="10"/>
          </p:nvPr>
        </p:nvSpPr>
        <p:spPr/>
        <p:txBody>
          <a:bodyPr/>
          <a:lstStyle/>
          <a:p>
            <a:r>
              <a:rPr lang="en-US" dirty="0"/>
              <a:t>$800 Answer from Alcohol Use Long-term Consequences</a:t>
            </a:r>
          </a:p>
          <a:p>
            <a:endParaRPr lang="en-US" dirty="0"/>
          </a:p>
        </p:txBody>
      </p:sp>
    </p:spTree>
    <p:extLst>
      <p:ext uri="{BB962C8B-B14F-4D97-AF65-F5344CB8AC3E}">
        <p14:creationId xmlns:p14="http://schemas.microsoft.com/office/powerpoint/2010/main" val="2446243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disease can be caused by heavy, long-term alcohol consumption resulting in scarring and permanent damage to the liver….</a:t>
            </a:r>
          </a:p>
        </p:txBody>
      </p:sp>
      <p:sp>
        <p:nvSpPr>
          <p:cNvPr id="5" name="Text Placeholder 4"/>
          <p:cNvSpPr>
            <a:spLocks noGrp="1"/>
          </p:cNvSpPr>
          <p:nvPr>
            <p:ph type="body" sz="quarter" idx="10"/>
          </p:nvPr>
        </p:nvSpPr>
        <p:spPr/>
        <p:txBody>
          <a:bodyPr/>
          <a:lstStyle/>
          <a:p>
            <a:r>
              <a:rPr lang="en-US" dirty="0"/>
              <a:t>$1,000 Question from Alcohol Use Long-term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008551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cirrhosis of the liver?</a:t>
            </a:r>
            <a:br>
              <a:rPr lang="en-US" dirty="0"/>
            </a:br>
            <a:br>
              <a:rPr lang="en-US" dirty="0"/>
            </a:br>
            <a:r>
              <a:rPr lang="en-US" sz="2000" b="0" dirty="0"/>
              <a:t>Causes of cirrhosis include: alcoholic liver disease, nonalcoholic fatty </a:t>
            </a:r>
            <a:br>
              <a:rPr lang="en-US" sz="2000" b="0" dirty="0"/>
            </a:br>
            <a:r>
              <a:rPr lang="en-US" sz="2000" b="0" dirty="0"/>
              <a:t>liver disease, chronic hepatitis C and chronic hepatitis B.</a:t>
            </a:r>
            <a:endParaRPr lang="en-US" b="0" dirty="0"/>
          </a:p>
        </p:txBody>
      </p:sp>
      <p:sp>
        <p:nvSpPr>
          <p:cNvPr id="4" name="Text Placeholder 3"/>
          <p:cNvSpPr>
            <a:spLocks noGrp="1"/>
          </p:cNvSpPr>
          <p:nvPr>
            <p:ph type="body" sz="quarter" idx="10"/>
          </p:nvPr>
        </p:nvSpPr>
        <p:spPr/>
        <p:txBody>
          <a:bodyPr/>
          <a:lstStyle/>
          <a:p>
            <a:r>
              <a:rPr lang="en-US" dirty="0"/>
              <a:t>$1,000 Answer from Alcohol Use Long-term Consequences</a:t>
            </a:r>
          </a:p>
          <a:p>
            <a:endParaRPr lang="en-US" dirty="0"/>
          </a:p>
        </p:txBody>
      </p:sp>
    </p:spTree>
    <p:extLst>
      <p:ext uri="{BB962C8B-B14F-4D97-AF65-F5344CB8AC3E}">
        <p14:creationId xmlns:p14="http://schemas.microsoft.com/office/powerpoint/2010/main" val="236836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Athletic performance can be impacted by alcohol use </a:t>
            </a:r>
            <a:endParaRPr lang="en-US" dirty="0">
              <a:solidFill>
                <a:srgbClr val="0079C1"/>
              </a:solidFill>
            </a:endParaRPr>
          </a:p>
        </p:txBody>
      </p:sp>
      <p:sp>
        <p:nvSpPr>
          <p:cNvPr id="5" name="Text Placeholder 4"/>
          <p:cNvSpPr>
            <a:spLocks noGrp="1"/>
          </p:cNvSpPr>
          <p:nvPr>
            <p:ph type="body" sz="quarter" idx="10"/>
          </p:nvPr>
        </p:nvSpPr>
        <p:spPr/>
        <p:txBody>
          <a:bodyPr/>
          <a:lstStyle/>
          <a:p>
            <a:r>
              <a:rPr lang="en-US" dirty="0"/>
              <a:t>$200 Question from Alcohol Use Short-term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706601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true?</a:t>
            </a:r>
            <a:br>
              <a:rPr lang="en-US" dirty="0"/>
            </a:br>
            <a:br>
              <a:rPr lang="en-US" b="0" dirty="0"/>
            </a:br>
            <a:r>
              <a:rPr lang="en-US" sz="2000" b="0" dirty="0"/>
              <a:t>Alcohol consumption can cause muscle cramps, decreased endurance level and a slowed reaction time.</a:t>
            </a:r>
            <a:endParaRPr lang="en-US" sz="2000" b="0" dirty="0">
              <a:solidFill>
                <a:srgbClr val="0079C1"/>
              </a:solidFill>
            </a:endParaRPr>
          </a:p>
        </p:txBody>
      </p:sp>
      <p:sp>
        <p:nvSpPr>
          <p:cNvPr id="4" name="Text Placeholder 3"/>
          <p:cNvSpPr>
            <a:spLocks noGrp="1"/>
          </p:cNvSpPr>
          <p:nvPr>
            <p:ph type="body" sz="quarter" idx="10"/>
          </p:nvPr>
        </p:nvSpPr>
        <p:spPr/>
        <p:txBody>
          <a:bodyPr/>
          <a:lstStyle/>
          <a:p>
            <a:r>
              <a:rPr lang="en-US" dirty="0"/>
              <a:t>$200 Answer from Alcohol Use Short-term Consequences</a:t>
            </a:r>
          </a:p>
        </p:txBody>
      </p:sp>
    </p:spTree>
    <p:extLst>
      <p:ext uri="{BB962C8B-B14F-4D97-AF65-F5344CB8AC3E}">
        <p14:creationId xmlns:p14="http://schemas.microsoft.com/office/powerpoint/2010/main" val="9588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p:spPr>
        <p:txBody>
          <a:bodyPr>
            <a:normAutofit/>
          </a:bodyPr>
          <a:lstStyle/>
          <a:p>
            <a:pPr algn="ctr"/>
            <a:r>
              <a:rPr lang="en-US" sz="4400" dirty="0"/>
              <a:t>Substance Use Prevention Jeopardy</a:t>
            </a:r>
            <a:br>
              <a:rPr lang="en-US" dirty="0"/>
            </a:br>
            <a:r>
              <a:rPr lang="en-US" sz="2800" dirty="0"/>
              <a:t>Round 2</a:t>
            </a:r>
          </a:p>
        </p:txBody>
      </p:sp>
      <p:graphicFrame>
        <p:nvGraphicFramePr>
          <p:cNvPr id="5" name="Table 4"/>
          <p:cNvGraphicFramePr>
            <a:graphicFrameLocks noGrp="1"/>
          </p:cNvGraphicFramePr>
          <p:nvPr>
            <p:extLst>
              <p:ext uri="{D42A27DB-BD31-4B8C-83A1-F6EECF244321}">
                <p14:modId xmlns:p14="http://schemas.microsoft.com/office/powerpoint/2010/main" val="2741833146"/>
              </p:ext>
            </p:extLst>
          </p:nvPr>
        </p:nvGraphicFramePr>
        <p:xfrm>
          <a:off x="606737" y="1325563"/>
          <a:ext cx="10978525" cy="4379778"/>
        </p:xfrm>
        <a:graphic>
          <a:graphicData uri="http://schemas.openxmlformats.org/drawingml/2006/table">
            <a:tbl>
              <a:tblPr firstRow="1" bandRow="1">
                <a:tableStyleId>{5940675A-B579-460E-94D1-54222C63F5DA}</a:tableStyleId>
              </a:tblPr>
              <a:tblGrid>
                <a:gridCol w="2195705">
                  <a:extLst>
                    <a:ext uri="{9D8B030D-6E8A-4147-A177-3AD203B41FA5}">
                      <a16:colId xmlns:a16="http://schemas.microsoft.com/office/drawing/2014/main" val="198634353"/>
                    </a:ext>
                  </a:extLst>
                </a:gridCol>
                <a:gridCol w="2195705">
                  <a:extLst>
                    <a:ext uri="{9D8B030D-6E8A-4147-A177-3AD203B41FA5}">
                      <a16:colId xmlns:a16="http://schemas.microsoft.com/office/drawing/2014/main" val="1903498726"/>
                    </a:ext>
                  </a:extLst>
                </a:gridCol>
                <a:gridCol w="2195705">
                  <a:extLst>
                    <a:ext uri="{9D8B030D-6E8A-4147-A177-3AD203B41FA5}">
                      <a16:colId xmlns:a16="http://schemas.microsoft.com/office/drawing/2014/main" val="2460115614"/>
                    </a:ext>
                  </a:extLst>
                </a:gridCol>
                <a:gridCol w="2195705">
                  <a:extLst>
                    <a:ext uri="{9D8B030D-6E8A-4147-A177-3AD203B41FA5}">
                      <a16:colId xmlns:a16="http://schemas.microsoft.com/office/drawing/2014/main" val="3349847922"/>
                    </a:ext>
                  </a:extLst>
                </a:gridCol>
                <a:gridCol w="2195705">
                  <a:extLst>
                    <a:ext uri="{9D8B030D-6E8A-4147-A177-3AD203B41FA5}">
                      <a16:colId xmlns:a16="http://schemas.microsoft.com/office/drawing/2014/main" val="174715655"/>
                    </a:ext>
                  </a:extLst>
                </a:gridCol>
              </a:tblGrid>
              <a:tr h="729963">
                <a:tc>
                  <a:txBody>
                    <a:bodyPr/>
                    <a:lstStyle/>
                    <a:p>
                      <a:pPr algn="ctr"/>
                      <a:r>
                        <a:rPr lang="en-US" b="1" dirty="0">
                          <a:solidFill>
                            <a:schemeClr val="bg1"/>
                          </a:solidFill>
                          <a:latin typeface="Arial" panose="020B0604020202020204" pitchFamily="34" charset="0"/>
                          <a:cs typeface="Arial" panose="020B0604020202020204" pitchFamily="34" charset="0"/>
                        </a:rPr>
                        <a:t>Drugs 101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In</a:t>
                      </a:r>
                      <a:r>
                        <a:rPr lang="en-US" b="1" baseline="0" dirty="0">
                          <a:solidFill>
                            <a:schemeClr val="bg1"/>
                          </a:solidFill>
                          <a:latin typeface="Arial" panose="020B0604020202020204" pitchFamily="34" charset="0"/>
                          <a:cs typeface="Arial" panose="020B0604020202020204" pitchFamily="34" charset="0"/>
                        </a:rPr>
                        <a:t> the Media</a:t>
                      </a:r>
                      <a:endParaRPr lang="en-US"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Addiction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Substance</a:t>
                      </a:r>
                      <a:r>
                        <a:rPr lang="en-US" b="1" baseline="0" dirty="0">
                          <a:solidFill>
                            <a:schemeClr val="bg1"/>
                          </a:solidFill>
                          <a:latin typeface="Arial" panose="020B0604020202020204" pitchFamily="34" charset="0"/>
                          <a:cs typeface="Arial" panose="020B0604020202020204" pitchFamily="34" charset="0"/>
                        </a:rPr>
                        <a:t> Use </a:t>
                      </a:r>
                      <a:r>
                        <a:rPr lang="en-US" b="1" dirty="0">
                          <a:solidFill>
                            <a:schemeClr val="bg1"/>
                          </a:solidFill>
                          <a:latin typeface="Arial" panose="020B0604020202020204" pitchFamily="34" charset="0"/>
                          <a:cs typeface="Arial" panose="020B0604020202020204" pitchFamily="34" charset="0"/>
                        </a:rPr>
                        <a:t>Influences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Consequences</a:t>
                      </a:r>
                      <a:r>
                        <a:rPr lang="en-US" b="1" baseline="0" dirty="0">
                          <a:solidFill>
                            <a:schemeClr val="bg1"/>
                          </a:solidFill>
                          <a:latin typeface="Arial" panose="020B0604020202020204" pitchFamily="34" charset="0"/>
                          <a:cs typeface="Arial" panose="020B0604020202020204" pitchFamily="34" charset="0"/>
                        </a:rPr>
                        <a:t> of Drug Use</a:t>
                      </a:r>
                      <a:endParaRPr lang="en-US"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3E42"/>
                    </a:solidFill>
                  </a:tcPr>
                </a:tc>
                <a:extLst>
                  <a:ext uri="{0D108BD9-81ED-4DB2-BD59-A6C34878D82A}">
                    <a16:rowId xmlns:a16="http://schemas.microsoft.com/office/drawing/2014/main" val="2971928564"/>
                  </a:ext>
                </a:extLst>
              </a:tr>
              <a:tr h="729963">
                <a:tc>
                  <a:txBody>
                    <a:bodyPr/>
                    <a:lstStyle/>
                    <a:p>
                      <a:pPr algn="ctr"/>
                      <a:r>
                        <a:rPr lang="en-US" sz="3200" b="1" u="sng" dirty="0">
                          <a:solidFill>
                            <a:schemeClr val="bg1"/>
                          </a:solidFill>
                          <a:hlinkClick r:id="rId2"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3"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4"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5"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6" action="ppaction://hlinksldjump"/>
                        </a:rPr>
                        <a:t>$400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169569913"/>
                  </a:ext>
                </a:extLst>
              </a:tr>
              <a:tr h="729963">
                <a:tc>
                  <a:txBody>
                    <a:bodyPr/>
                    <a:lstStyle/>
                    <a:p>
                      <a:pPr algn="ctr"/>
                      <a:r>
                        <a:rPr lang="en-US" sz="3200" b="1" u="sng" dirty="0">
                          <a:solidFill>
                            <a:schemeClr val="bg1"/>
                          </a:solidFill>
                          <a:hlinkClick r:id="rId7"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8"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9"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0"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1" action="ppaction://hlinksldjump"/>
                        </a:rPr>
                        <a:t>$800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2778182169"/>
                  </a:ext>
                </a:extLst>
              </a:tr>
              <a:tr h="729963">
                <a:tc>
                  <a:txBody>
                    <a:bodyPr/>
                    <a:lstStyle/>
                    <a:p>
                      <a:pPr algn="ctr"/>
                      <a:r>
                        <a:rPr lang="en-US" sz="3200" b="1" u="sng" dirty="0">
                          <a:solidFill>
                            <a:schemeClr val="bg1"/>
                          </a:solidFill>
                          <a:hlinkClick r:id="rId12" action="ppaction://hlinksldjump"/>
                        </a:rPr>
                        <a:t>$1,200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3" action="ppaction://hlinksldjump"/>
                        </a:rPr>
                        <a:t>$1,200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4" action="ppaction://hlinksldjump"/>
                        </a:rPr>
                        <a:t>$1,200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5" action="ppaction://hlinksldjump"/>
                        </a:rPr>
                        <a:t>$1,200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6" action="ppaction://hlinksldjump"/>
                        </a:rPr>
                        <a:t>$1,200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531125755"/>
                  </a:ext>
                </a:extLst>
              </a:tr>
              <a:tr h="729963">
                <a:tc>
                  <a:txBody>
                    <a:bodyPr/>
                    <a:lstStyle/>
                    <a:p>
                      <a:pPr algn="ctr"/>
                      <a:r>
                        <a:rPr lang="en-US" sz="3200" b="1" u="sng" dirty="0">
                          <a:solidFill>
                            <a:schemeClr val="bg1"/>
                          </a:solidFill>
                          <a:hlinkClick r:id="rId17" action="ppaction://hlinksldjump"/>
                        </a:rPr>
                        <a:t>$1,600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8" action="ppaction://hlinksldjump"/>
                        </a:rPr>
                        <a:t>$1,600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19" action="ppaction://hlinksldjump"/>
                        </a:rPr>
                        <a:t>$1,600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0" action="ppaction://hlinksldjump"/>
                        </a:rPr>
                        <a:t>$1,600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1" action="ppaction://hlinksldjump"/>
                        </a:rPr>
                        <a:t>$1,600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3815263907"/>
                  </a:ext>
                </a:extLst>
              </a:tr>
              <a:tr h="729963">
                <a:tc>
                  <a:txBody>
                    <a:bodyPr/>
                    <a:lstStyle/>
                    <a:p>
                      <a:pPr algn="ctr"/>
                      <a:r>
                        <a:rPr lang="en-US" sz="3200" b="1" u="sng" dirty="0">
                          <a:solidFill>
                            <a:schemeClr val="bg1"/>
                          </a:solidFill>
                          <a:hlinkClick r:id="rId22" action="ppaction://hlinksldjump"/>
                        </a:rPr>
                        <a:t>$2,000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3" action="ppaction://hlinksldjump"/>
                        </a:rPr>
                        <a:t>$2,000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4" action="ppaction://hlinksldjump"/>
                        </a:rPr>
                        <a:t>$2,000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5" action="ppaction://hlinksldjump"/>
                        </a:rPr>
                        <a:t>$2,000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tc>
                  <a:txBody>
                    <a:bodyPr/>
                    <a:lstStyle/>
                    <a:p>
                      <a:pPr algn="ctr"/>
                      <a:r>
                        <a:rPr lang="en-US" sz="3200" b="1" u="sng" dirty="0">
                          <a:solidFill>
                            <a:schemeClr val="bg1"/>
                          </a:solidFill>
                          <a:hlinkClick r:id="rId26" action="ppaction://hlinksldjump"/>
                        </a:rPr>
                        <a:t>$2,000</a:t>
                      </a:r>
                      <a:endParaRPr lang="en-US" sz="3200" b="1" u="sng"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560"/>
                    </a:solidFill>
                  </a:tcPr>
                </a:tc>
                <a:extLst>
                  <a:ext uri="{0D108BD9-81ED-4DB2-BD59-A6C34878D82A}">
                    <a16:rowId xmlns:a16="http://schemas.microsoft.com/office/drawing/2014/main" val="3470058616"/>
                  </a:ext>
                </a:extLst>
              </a:tr>
            </a:tbl>
          </a:graphicData>
        </a:graphic>
      </p:graphicFrame>
      <p:sp>
        <p:nvSpPr>
          <p:cNvPr id="2" name="Rectangle 1"/>
          <p:cNvSpPr/>
          <p:nvPr/>
        </p:nvSpPr>
        <p:spPr>
          <a:xfrm>
            <a:off x="3981959" y="5813946"/>
            <a:ext cx="4228083" cy="276610"/>
          </a:xfrm>
          <a:prstGeom prst="rect">
            <a:avLst/>
          </a:prstGeom>
          <a:solidFill>
            <a:srgbClr val="EF3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linkClick r:id="rId27" action="ppaction://hlinksldjump"/>
              </a:rPr>
              <a:t>FINAL JEOPARDY</a:t>
            </a:r>
            <a:r>
              <a:rPr lang="en-US" b="1" dirty="0"/>
              <a:t> (TOPIC: ALCOHOL 101)</a:t>
            </a:r>
          </a:p>
        </p:txBody>
      </p:sp>
    </p:spTree>
    <p:extLst>
      <p:ext uri="{BB962C8B-B14F-4D97-AF65-F5344CB8AC3E}">
        <p14:creationId xmlns:p14="http://schemas.microsoft.com/office/powerpoint/2010/main" val="3973734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 stands for this.</a:t>
            </a:r>
          </a:p>
        </p:txBody>
      </p:sp>
      <p:sp>
        <p:nvSpPr>
          <p:cNvPr id="5" name="Text Placeholder 4"/>
          <p:cNvSpPr>
            <a:spLocks noGrp="1"/>
          </p:cNvSpPr>
          <p:nvPr>
            <p:ph type="body" sz="quarter" idx="10"/>
          </p:nvPr>
        </p:nvSpPr>
        <p:spPr/>
        <p:txBody>
          <a:bodyPr/>
          <a:lstStyle/>
          <a:p>
            <a:r>
              <a:rPr lang="en-US" dirty="0"/>
              <a:t>$400 Question from Alcohol Use Short-term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689022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Blood Alcohol Concentration? </a:t>
            </a:r>
            <a:br>
              <a:rPr lang="en-US" dirty="0"/>
            </a:br>
            <a:br>
              <a:rPr lang="en-US" dirty="0"/>
            </a:br>
            <a:r>
              <a:rPr lang="en-US" sz="2000" b="0" dirty="0"/>
              <a:t>BAC is the amount of alcohol that is present in the bloodstream. </a:t>
            </a:r>
            <a:br>
              <a:rPr lang="en-US" sz="2000" b="0" dirty="0"/>
            </a:br>
            <a:r>
              <a:rPr lang="en-US" sz="2000" b="0" dirty="0"/>
              <a:t>Too much alcohol in your bloodstream is called alcohol poisoning and can make you very sick and can even lead to death.</a:t>
            </a:r>
          </a:p>
        </p:txBody>
      </p:sp>
      <p:sp>
        <p:nvSpPr>
          <p:cNvPr id="4" name="Text Placeholder 3"/>
          <p:cNvSpPr>
            <a:spLocks noGrp="1"/>
          </p:cNvSpPr>
          <p:nvPr>
            <p:ph type="body" sz="quarter" idx="10"/>
          </p:nvPr>
        </p:nvSpPr>
        <p:spPr/>
        <p:txBody>
          <a:bodyPr/>
          <a:lstStyle/>
          <a:p>
            <a:r>
              <a:rPr lang="en-US" dirty="0"/>
              <a:t>$400 Answer from Alcohol Use Short-term Consequences</a:t>
            </a:r>
          </a:p>
          <a:p>
            <a:endParaRPr lang="en-US" dirty="0"/>
          </a:p>
        </p:txBody>
      </p:sp>
    </p:spTree>
    <p:extLst>
      <p:ext uri="{BB962C8B-B14F-4D97-AF65-F5344CB8AC3E}">
        <p14:creationId xmlns:p14="http://schemas.microsoft.com/office/powerpoint/2010/main" val="2857114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reduces this stage of sleep, the stage of sleep where dreams occur.</a:t>
            </a:r>
          </a:p>
        </p:txBody>
      </p:sp>
      <p:sp>
        <p:nvSpPr>
          <p:cNvPr id="5" name="Text Placeholder 4"/>
          <p:cNvSpPr>
            <a:spLocks noGrp="1"/>
          </p:cNvSpPr>
          <p:nvPr>
            <p:ph type="body" sz="quarter" idx="10"/>
          </p:nvPr>
        </p:nvSpPr>
        <p:spPr/>
        <p:txBody>
          <a:bodyPr/>
          <a:lstStyle/>
          <a:p>
            <a:r>
              <a:rPr lang="en-US" dirty="0"/>
              <a:t>$600 Question from Alcohol Use Short-term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460146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is REM (rapid eye movement) sleep</a:t>
            </a:r>
            <a:br>
              <a:rPr lang="en-US" dirty="0"/>
            </a:br>
            <a:br>
              <a:rPr lang="en-US" dirty="0"/>
            </a:br>
            <a:r>
              <a:rPr lang="en-US" sz="2000" b="0" dirty="0"/>
              <a:t>Disruptions in REM sleep may cause daytime drowsiness, poor concentration, and rob you of needed rest.</a:t>
            </a:r>
            <a:endParaRPr lang="en-US" sz="2000" dirty="0"/>
          </a:p>
        </p:txBody>
      </p:sp>
      <p:sp>
        <p:nvSpPr>
          <p:cNvPr id="4" name="Text Placeholder 3"/>
          <p:cNvSpPr>
            <a:spLocks noGrp="1"/>
          </p:cNvSpPr>
          <p:nvPr>
            <p:ph type="body" sz="quarter" idx="10"/>
          </p:nvPr>
        </p:nvSpPr>
        <p:spPr/>
        <p:txBody>
          <a:bodyPr/>
          <a:lstStyle/>
          <a:p>
            <a:r>
              <a:rPr lang="en-US" dirty="0"/>
              <a:t>$600 Answer from Alcohol Use Short-term Consequences</a:t>
            </a:r>
          </a:p>
          <a:p>
            <a:endParaRPr lang="en-US" dirty="0"/>
          </a:p>
        </p:txBody>
      </p:sp>
    </p:spTree>
    <p:extLst>
      <p:ext uri="{BB962C8B-B14F-4D97-AF65-F5344CB8AC3E}">
        <p14:creationId xmlns:p14="http://schemas.microsoft.com/office/powerpoint/2010/main" val="68399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slow reflexes, inability to remain conscious and trouble breathing are signs of this.</a:t>
            </a:r>
          </a:p>
        </p:txBody>
      </p:sp>
      <p:sp>
        <p:nvSpPr>
          <p:cNvPr id="5" name="Text Placeholder 4"/>
          <p:cNvSpPr>
            <a:spLocks noGrp="1"/>
          </p:cNvSpPr>
          <p:nvPr>
            <p:ph type="body" sz="quarter" idx="10"/>
          </p:nvPr>
        </p:nvSpPr>
        <p:spPr/>
        <p:txBody>
          <a:bodyPr/>
          <a:lstStyle/>
          <a:p>
            <a:r>
              <a:rPr lang="en-US" dirty="0"/>
              <a:t>$800 Question from Alcohol Use Short-term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702961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alcohol poisoning?</a:t>
            </a:r>
            <a:br>
              <a:rPr lang="en-US" dirty="0"/>
            </a:br>
            <a:br>
              <a:rPr lang="en-US" dirty="0"/>
            </a:br>
            <a:r>
              <a:rPr lang="en-US" sz="2000" b="0" dirty="0"/>
              <a:t>Alcohol poisoning kills six people in the United States each day.</a:t>
            </a:r>
            <a:br>
              <a:rPr lang="en-US" sz="2000" b="0" dirty="0"/>
            </a:br>
            <a:r>
              <a:rPr lang="en-US" sz="2000" b="0" i="1" dirty="0"/>
              <a:t>If you believe someone has alcohol poisoning, call 911 immediately.</a:t>
            </a:r>
            <a:endParaRPr lang="en-US" sz="2000" b="0" dirty="0"/>
          </a:p>
        </p:txBody>
      </p:sp>
      <p:sp>
        <p:nvSpPr>
          <p:cNvPr id="4" name="Text Placeholder 3"/>
          <p:cNvSpPr>
            <a:spLocks noGrp="1"/>
          </p:cNvSpPr>
          <p:nvPr>
            <p:ph type="body" sz="quarter" idx="10"/>
          </p:nvPr>
        </p:nvSpPr>
        <p:spPr/>
        <p:txBody>
          <a:bodyPr/>
          <a:lstStyle/>
          <a:p>
            <a:r>
              <a:rPr lang="en-US" dirty="0"/>
              <a:t>$800 Answer from Alcohol Use Short-term Consequences</a:t>
            </a:r>
          </a:p>
          <a:p>
            <a:endParaRPr lang="en-US" dirty="0"/>
          </a:p>
        </p:txBody>
      </p:sp>
    </p:spTree>
    <p:extLst>
      <p:ext uri="{BB962C8B-B14F-4D97-AF65-F5344CB8AC3E}">
        <p14:creationId xmlns:p14="http://schemas.microsoft.com/office/powerpoint/2010/main" val="2576240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inability to make good decisions and inability to process information through asking “why,” “what” and “how” questions due to alcohol consumption is called this.</a:t>
            </a:r>
          </a:p>
        </p:txBody>
      </p:sp>
      <p:sp>
        <p:nvSpPr>
          <p:cNvPr id="5" name="Text Placeholder 4"/>
          <p:cNvSpPr>
            <a:spLocks noGrp="1"/>
          </p:cNvSpPr>
          <p:nvPr>
            <p:ph type="body" sz="quarter" idx="10"/>
          </p:nvPr>
        </p:nvSpPr>
        <p:spPr/>
        <p:txBody>
          <a:bodyPr/>
          <a:lstStyle/>
          <a:p>
            <a:r>
              <a:rPr lang="en-US" dirty="0"/>
              <a:t>$1,000 Question from Alcohol Use Short-term Consequences</a:t>
            </a:r>
          </a:p>
          <a:p>
            <a:endParaRPr lang="en-US" dirty="0"/>
          </a:p>
        </p:txBody>
      </p:sp>
      <p:sp>
        <p:nvSpPr>
          <p:cNvPr id="4" name="Rectangle 3"/>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429131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lowered reasoning ability?</a:t>
            </a:r>
          </a:p>
        </p:txBody>
      </p:sp>
      <p:sp>
        <p:nvSpPr>
          <p:cNvPr id="4" name="Text Placeholder 3"/>
          <p:cNvSpPr>
            <a:spLocks noGrp="1"/>
          </p:cNvSpPr>
          <p:nvPr>
            <p:ph type="body" sz="quarter" idx="10"/>
          </p:nvPr>
        </p:nvSpPr>
        <p:spPr/>
        <p:txBody>
          <a:bodyPr/>
          <a:lstStyle/>
          <a:p>
            <a:r>
              <a:rPr lang="en-US" dirty="0"/>
              <a:t>$1,000 Answer from Alcohol Use Short-term Consequences</a:t>
            </a:r>
          </a:p>
          <a:p>
            <a:endParaRPr lang="en-US" b="0" dirty="0"/>
          </a:p>
        </p:txBody>
      </p:sp>
    </p:spTree>
    <p:extLst>
      <p:ext uri="{BB962C8B-B14F-4D97-AF65-F5344CB8AC3E}">
        <p14:creationId xmlns:p14="http://schemas.microsoft.com/office/powerpoint/2010/main" val="3825069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type of drug is often used to treat pain.</a:t>
            </a:r>
          </a:p>
        </p:txBody>
      </p:sp>
      <p:sp>
        <p:nvSpPr>
          <p:cNvPr id="3" name="Text Placeholder 2"/>
          <p:cNvSpPr>
            <a:spLocks noGrp="1"/>
          </p:cNvSpPr>
          <p:nvPr>
            <p:ph type="body" sz="quarter" idx="10"/>
          </p:nvPr>
        </p:nvSpPr>
        <p:spPr/>
        <p:txBody>
          <a:bodyPr/>
          <a:lstStyle/>
          <a:p>
            <a:r>
              <a:rPr lang="en-US" dirty="0"/>
              <a:t>$400 Question from Drugs 101</a:t>
            </a:r>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745345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0094" b="13508"/>
          <a:stretch/>
        </p:blipFill>
        <p:spPr>
          <a:xfrm>
            <a:off x="0" y="3668401"/>
            <a:ext cx="3039035" cy="2308270"/>
          </a:xfrm>
          <a:prstGeom prst="rect">
            <a:avLst/>
          </a:prstGeom>
        </p:spPr>
      </p:pic>
      <p:sp>
        <p:nvSpPr>
          <p:cNvPr id="4" name="Title 3"/>
          <p:cNvSpPr>
            <a:spLocks noGrp="1"/>
          </p:cNvSpPr>
          <p:nvPr>
            <p:ph type="title"/>
          </p:nvPr>
        </p:nvSpPr>
        <p:spPr/>
        <p:txBody>
          <a:bodyPr/>
          <a:lstStyle/>
          <a:p>
            <a:r>
              <a:rPr lang="en-US" dirty="0"/>
              <a:t>What are opioids?</a:t>
            </a:r>
            <a:br>
              <a:rPr lang="en-US" dirty="0"/>
            </a:br>
            <a:br>
              <a:rPr lang="en-US" b="0" dirty="0"/>
            </a:br>
            <a:r>
              <a:rPr lang="en-US" sz="2000" b="0" dirty="0"/>
              <a:t>Opioids are most commonly given out by doctors to treat pain and are to</a:t>
            </a:r>
            <a:br>
              <a:rPr lang="en-US" sz="2000" b="0" dirty="0"/>
            </a:br>
            <a:r>
              <a:rPr lang="en-US" sz="2000" b="0" dirty="0"/>
              <a:t>be used only under a doctor’s prescription and observation.</a:t>
            </a:r>
          </a:p>
        </p:txBody>
      </p:sp>
      <p:sp>
        <p:nvSpPr>
          <p:cNvPr id="3" name="Text Placeholder 2"/>
          <p:cNvSpPr>
            <a:spLocks noGrp="1"/>
          </p:cNvSpPr>
          <p:nvPr>
            <p:ph type="body" sz="quarter" idx="10"/>
          </p:nvPr>
        </p:nvSpPr>
        <p:spPr/>
        <p:txBody>
          <a:bodyPr/>
          <a:lstStyle/>
          <a:p>
            <a:r>
              <a:rPr lang="en-US" dirty="0"/>
              <a:t>$400 Answer from Drugs 101</a:t>
            </a:r>
          </a:p>
        </p:txBody>
      </p:sp>
    </p:spTree>
    <p:extLst>
      <p:ext uri="{BB962C8B-B14F-4D97-AF65-F5344CB8AC3E}">
        <p14:creationId xmlns:p14="http://schemas.microsoft.com/office/powerpoint/2010/main" val="388034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81843" y="1551146"/>
            <a:ext cx="11428312" cy="3706466"/>
            <a:chOff x="381843" y="1551146"/>
            <a:chExt cx="11428312" cy="3706466"/>
          </a:xfrm>
        </p:grpSpPr>
        <p:pic>
          <p:nvPicPr>
            <p:cNvPr id="17" name="Picture 2" descr="http://oedb.org/assets/images/mixed-drinks.jpg"/>
            <p:cNvPicPr>
              <a:picLocks noChangeAspect="1" noChangeArrowheads="1"/>
            </p:cNvPicPr>
            <p:nvPr/>
          </p:nvPicPr>
          <p:blipFill rotWithShape="1">
            <a:blip r:embed="rId2">
              <a:extLst>
                <a:ext uri="{28A0092B-C50C-407E-A947-70E740481C1C}">
                  <a14:useLocalDpi xmlns:a14="http://schemas.microsoft.com/office/drawing/2010/main" val="0"/>
                </a:ext>
              </a:extLst>
            </a:blip>
            <a:srcRect l="59824" t="336" r="21606" b="7159"/>
            <a:stretch/>
          </p:blipFill>
          <p:spPr bwMode="auto">
            <a:xfrm>
              <a:off x="3831405" y="1551146"/>
              <a:ext cx="1488141" cy="37064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oedb.org/assets/images/mixed-drinks.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42" r="62566" b="8682"/>
            <a:stretch/>
          </p:blipFill>
          <p:spPr bwMode="auto">
            <a:xfrm>
              <a:off x="381843" y="1598669"/>
              <a:ext cx="1089211" cy="36589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lcbo.com/content/dam/lcbo/products/428334.jpg/jcr:content/renditions/cq5dam.web.1280.1280.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05" t="7282" r="33890" b="7049"/>
            <a:stretch/>
          </p:blipFill>
          <p:spPr bwMode="auto">
            <a:xfrm>
              <a:off x="1570368" y="1839806"/>
              <a:ext cx="951642" cy="34178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76421" t="6176" r="15293" b="51315"/>
            <a:stretch/>
          </p:blipFill>
          <p:spPr>
            <a:xfrm>
              <a:off x="2621324" y="2408255"/>
              <a:ext cx="1110767" cy="2849357"/>
            </a:xfrm>
            <a:prstGeom prst="rect">
              <a:avLst/>
            </a:prstGeom>
          </p:spPr>
        </p:pic>
        <p:pic>
          <p:nvPicPr>
            <p:cNvPr id="21" name="Picture 12" descr="http://www.evengerenergy.com/Images/Beer/Main%20Pages/BeerFinder.jpg"/>
            <p:cNvPicPr>
              <a:picLocks noChangeAspect="1" noChangeArrowheads="1"/>
            </p:cNvPicPr>
            <p:nvPr/>
          </p:nvPicPr>
          <p:blipFill rotWithShape="1">
            <a:blip r:embed="rId5">
              <a:extLst>
                <a:ext uri="{28A0092B-C50C-407E-A947-70E740481C1C}">
                  <a14:useLocalDpi xmlns:a14="http://schemas.microsoft.com/office/drawing/2010/main" val="0"/>
                </a:ext>
              </a:extLst>
            </a:blip>
            <a:srcRect l="70388" t="48159" r="14948" b="4763"/>
            <a:stretch/>
          </p:blipFill>
          <p:spPr bwMode="auto">
            <a:xfrm>
              <a:off x="9270050" y="1638563"/>
              <a:ext cx="1008531" cy="36190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2364" t="5274" r="58582" b="4310"/>
            <a:stretch/>
          </p:blipFill>
          <p:spPr>
            <a:xfrm>
              <a:off x="5418860" y="2503262"/>
              <a:ext cx="1087244" cy="2754350"/>
            </a:xfrm>
            <a:prstGeom prst="rect">
              <a:avLst/>
            </a:prstGeom>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l="27208" r="25664" b="4343"/>
            <a:stretch/>
          </p:blipFill>
          <p:spPr>
            <a:xfrm>
              <a:off x="6605418" y="2198405"/>
              <a:ext cx="1228779" cy="3059207"/>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11291" t="19597" r="23136" b="4226"/>
            <a:stretch/>
          </p:blipFill>
          <p:spPr>
            <a:xfrm>
              <a:off x="7933511" y="3101657"/>
              <a:ext cx="1237225" cy="2155955"/>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34855" t="1603" r="39639" b="1136"/>
            <a:stretch/>
          </p:blipFill>
          <p:spPr>
            <a:xfrm>
              <a:off x="10377893" y="1620717"/>
              <a:ext cx="1432262" cy="3636895"/>
            </a:xfrm>
            <a:prstGeom prst="rect">
              <a:avLst/>
            </a:prstGeom>
          </p:spPr>
        </p:pic>
      </p:grpSp>
      <p:sp>
        <p:nvSpPr>
          <p:cNvPr id="3" name="Title 2"/>
          <p:cNvSpPr>
            <a:spLocks noGrp="1"/>
          </p:cNvSpPr>
          <p:nvPr>
            <p:ph type="title"/>
          </p:nvPr>
        </p:nvSpPr>
        <p:spPr/>
        <p:txBody>
          <a:bodyPr/>
          <a:lstStyle/>
          <a:p>
            <a:r>
              <a:rPr lang="en-US" dirty="0"/>
              <a:t>Which of these is not an alcoholic beverage?</a:t>
            </a: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3"/>
          <p:cNvSpPr>
            <a:spLocks noGrp="1"/>
          </p:cNvSpPr>
          <p:nvPr>
            <p:ph type="body" sz="quarter" idx="10"/>
          </p:nvPr>
        </p:nvSpPr>
        <p:spPr/>
        <p:txBody>
          <a:bodyPr>
            <a:noAutofit/>
          </a:bodyPr>
          <a:lstStyle/>
          <a:p>
            <a:r>
              <a:rPr lang="en-US" sz="3600" dirty="0"/>
              <a:t>Final Jeopardy</a:t>
            </a:r>
          </a:p>
        </p:txBody>
      </p:sp>
      <p:sp>
        <p:nvSpPr>
          <p:cNvPr id="6" name="Rectangle 5"/>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hlinkClick r:id="rId10" action="ppaction://hlinksldjump"/>
              </a:rPr>
              <a:t>Answer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757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drug causes enhanced sensory perception, euphoria, drowsiness, slowed reaction time, coordination problems, increased heart rate and appetite, problems with learning and memory, hallucinations, anxiety and panic attacks.</a:t>
            </a:r>
          </a:p>
        </p:txBody>
      </p:sp>
      <p:sp>
        <p:nvSpPr>
          <p:cNvPr id="3" name="Text Placeholder 2"/>
          <p:cNvSpPr>
            <a:spLocks noGrp="1"/>
          </p:cNvSpPr>
          <p:nvPr>
            <p:ph type="body" sz="quarter" idx="10"/>
          </p:nvPr>
        </p:nvSpPr>
        <p:spPr/>
        <p:txBody>
          <a:bodyPr/>
          <a:lstStyle/>
          <a:p>
            <a:r>
              <a:rPr lang="en-US" dirty="0"/>
              <a:t>$800 Question from Drugs 101</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
        <p:nvSpPr>
          <p:cNvPr id="5" name="Text Placeholder 3"/>
          <p:cNvSpPr txBox="1">
            <a:spLocks/>
          </p:cNvSpPr>
          <p:nvPr/>
        </p:nvSpPr>
        <p:spPr>
          <a:xfrm>
            <a:off x="838199" y="826790"/>
            <a:ext cx="10515600" cy="5048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EF3E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solidFill>
                  <a:srgbClr val="FDBB2F"/>
                </a:solidFill>
              </a:rPr>
              <a:t>THE DAILY DOUBLE</a:t>
            </a:r>
          </a:p>
        </p:txBody>
      </p:sp>
    </p:spTree>
    <p:extLst>
      <p:ext uri="{BB962C8B-B14F-4D97-AF65-F5344CB8AC3E}">
        <p14:creationId xmlns:p14="http://schemas.microsoft.com/office/powerpoint/2010/main" val="38417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531" t="15556" r="15903" b="14877"/>
          <a:stretch/>
        </p:blipFill>
        <p:spPr>
          <a:xfrm flipH="1">
            <a:off x="-20710" y="4094460"/>
            <a:ext cx="3234556" cy="2015810"/>
          </a:xfrm>
          <a:prstGeom prst="rect">
            <a:avLst/>
          </a:prstGeom>
        </p:spPr>
      </p:pic>
      <p:sp>
        <p:nvSpPr>
          <p:cNvPr id="4" name="Title 3"/>
          <p:cNvSpPr>
            <a:spLocks noGrp="1"/>
          </p:cNvSpPr>
          <p:nvPr>
            <p:ph type="title"/>
          </p:nvPr>
        </p:nvSpPr>
        <p:spPr/>
        <p:txBody>
          <a:bodyPr/>
          <a:lstStyle/>
          <a:p>
            <a:r>
              <a:rPr lang="en-US" dirty="0"/>
              <a:t>What is marijuana?</a:t>
            </a:r>
            <a:br>
              <a:rPr lang="en-US" dirty="0"/>
            </a:br>
            <a:br>
              <a:rPr lang="en-US" dirty="0"/>
            </a:br>
            <a:r>
              <a:rPr lang="en-US" sz="2000" b="0" dirty="0"/>
              <a:t>Marijuana comes in many forms including, cigarettes, e-cigarettes, vapes, pipes, edibles (such as candy and baked goods), teas and oils. </a:t>
            </a:r>
            <a:br>
              <a:rPr lang="en-US" sz="2000" b="0" dirty="0"/>
            </a:br>
            <a:br>
              <a:rPr lang="en-US" sz="2000" b="0" dirty="0"/>
            </a:br>
            <a:r>
              <a:rPr lang="en-US" sz="2000" b="0" dirty="0"/>
              <a:t>While marijuana use for adults is legal in some states, marijuana use is illegal federally</a:t>
            </a:r>
            <a:br>
              <a:rPr lang="en-US" sz="2000" b="0" dirty="0"/>
            </a:br>
            <a:r>
              <a:rPr lang="en-US" sz="2000" b="0" dirty="0"/>
              <a:t>and in Virginia.</a:t>
            </a:r>
            <a:br>
              <a:rPr lang="en-US" sz="2000" dirty="0"/>
            </a:br>
            <a:endParaRPr lang="en-US" sz="2000" dirty="0"/>
          </a:p>
        </p:txBody>
      </p:sp>
      <p:sp>
        <p:nvSpPr>
          <p:cNvPr id="3" name="Text Placeholder 2"/>
          <p:cNvSpPr>
            <a:spLocks noGrp="1"/>
          </p:cNvSpPr>
          <p:nvPr>
            <p:ph type="body" sz="quarter" idx="10"/>
          </p:nvPr>
        </p:nvSpPr>
        <p:spPr/>
        <p:txBody>
          <a:bodyPr/>
          <a:lstStyle/>
          <a:p>
            <a:r>
              <a:rPr lang="en-US" dirty="0"/>
              <a:t>$800 Answer from Drugs 101</a:t>
            </a:r>
          </a:p>
          <a:p>
            <a:endParaRPr lang="en-US" dirty="0"/>
          </a:p>
        </p:txBody>
      </p:sp>
    </p:spTree>
    <p:extLst>
      <p:ext uri="{BB962C8B-B14F-4D97-AF65-F5344CB8AC3E}">
        <p14:creationId xmlns:p14="http://schemas.microsoft.com/office/powerpoint/2010/main" val="441170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this type of drug are cocaine, amphetamine and methamphetamine.</a:t>
            </a:r>
          </a:p>
        </p:txBody>
      </p:sp>
      <p:sp>
        <p:nvSpPr>
          <p:cNvPr id="3" name="Text Placeholder 2"/>
          <p:cNvSpPr>
            <a:spLocks noGrp="1"/>
          </p:cNvSpPr>
          <p:nvPr>
            <p:ph type="body" sz="quarter" idx="10"/>
          </p:nvPr>
        </p:nvSpPr>
        <p:spPr/>
        <p:txBody>
          <a:bodyPr/>
          <a:lstStyle/>
          <a:p>
            <a:r>
              <a:rPr lang="en-US" dirty="0"/>
              <a:t>$1,200 Question from Drugs 101</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41045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a stimulant?</a:t>
            </a:r>
            <a:br>
              <a:rPr lang="en-US" dirty="0"/>
            </a:br>
            <a:br>
              <a:rPr lang="en-US" b="0" dirty="0"/>
            </a:br>
            <a:r>
              <a:rPr lang="en-US" sz="2000" b="0" dirty="0"/>
              <a:t>When using a drug like cocaine, the substance interferes with chemical messengers in the brain and blocks chemicals like serotonin and dopamine from being reabsorbed in the brain causing the “high” feeling.</a:t>
            </a:r>
            <a:br>
              <a:rPr lang="en-US" sz="2000" b="0" dirty="0"/>
            </a:br>
            <a:br>
              <a:rPr lang="en-US" sz="2000" dirty="0"/>
            </a:br>
            <a:br>
              <a:rPr lang="en-US" sz="2000" dirty="0"/>
            </a:br>
            <a:br>
              <a:rPr lang="en-US" sz="2000" dirty="0"/>
            </a:br>
            <a:br>
              <a:rPr lang="en-US" sz="2000" dirty="0"/>
            </a:br>
            <a:br>
              <a:rPr lang="en-US" sz="2000" dirty="0"/>
            </a:br>
            <a:br>
              <a:rPr lang="en-US" sz="2000" dirty="0"/>
            </a:br>
            <a:br>
              <a:rPr lang="en-US" sz="2000" dirty="0"/>
            </a:br>
            <a:endParaRPr lang="en-US" sz="2000" dirty="0"/>
          </a:p>
        </p:txBody>
      </p:sp>
      <p:sp>
        <p:nvSpPr>
          <p:cNvPr id="3" name="Text Placeholder 2"/>
          <p:cNvSpPr>
            <a:spLocks noGrp="1"/>
          </p:cNvSpPr>
          <p:nvPr>
            <p:ph type="body" sz="quarter" idx="10"/>
          </p:nvPr>
        </p:nvSpPr>
        <p:spPr/>
        <p:txBody>
          <a:bodyPr/>
          <a:lstStyle/>
          <a:p>
            <a:r>
              <a:rPr lang="en-US" dirty="0"/>
              <a:t>$1,200 Answer from Drugs 101</a:t>
            </a:r>
          </a:p>
          <a:p>
            <a:endParaRPr lang="en-US" dirty="0"/>
          </a:p>
        </p:txBody>
      </p:sp>
      <p:pic>
        <p:nvPicPr>
          <p:cNvPr id="8" name="Picture 2" descr="Image result for cocaine in bag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17" b="94828" l="6863" r="89706">
                        <a14:foregroundMark x1="72549" y1="16256" x2="72549" y2="16256"/>
                        <a14:foregroundMark x1="83007" y1="17980" x2="83007" y2="17980"/>
                        <a14:foregroundMark x1="84967" y1="28818" x2="84967" y2="28818"/>
                        <a14:foregroundMark x1="73366" y1="73153" x2="73366" y2="73153"/>
                        <a14:foregroundMark x1="64379" y1="81034" x2="64379" y2="81034"/>
                        <a14:foregroundMark x1="56373" y1="85222" x2="56373" y2="85222"/>
                        <a14:foregroundMark x1="31046" y1="73645" x2="31046" y2="73645"/>
                        <a14:foregroundMark x1="25490" y1="61576" x2="25490" y2="61576"/>
                        <a14:foregroundMark x1="18627" y1="22167" x2="18627" y2="22167"/>
                        <a14:foregroundMark x1="11438" y1="36700" x2="11438" y2="36700"/>
                        <a14:foregroundMark x1="7026" y1="22167" x2="7026" y2="22167"/>
                        <a14:foregroundMark x1="21078" y1="2217" x2="21078" y2="2217"/>
                        <a14:backgroundMark x1="83007" y1="81034" x2="83007" y2="81034"/>
                        <a14:backgroundMark x1="86601" y1="66502" x2="86601" y2="66502"/>
                        <a14:backgroundMark x1="94118" y1="10837" x2="94118" y2="10837"/>
                        <a14:backgroundMark x1="95425" y1="59852" x2="95425" y2="59852"/>
                        <a14:backgroundMark x1="96569" y1="90640" x2="96569" y2="90640"/>
                        <a14:backgroundMark x1="78922" y1="98522" x2="78922" y2="98522"/>
                        <a14:backgroundMark x1="74837" y1="85714" x2="74837" y2="85714"/>
                        <a14:backgroundMark x1="63235" y1="96059" x2="63235" y2="96059"/>
                        <a14:backgroundMark x1="22712" y1="84483" x2="22712" y2="84483"/>
                        <a14:backgroundMark x1="16340" y1="67734" x2="16340" y2="67734"/>
                        <a14:backgroundMark x1="5882" y1="74877" x2="5882" y2="74877"/>
                        <a14:backgroundMark x1="5392" y1="61084" x2="5392" y2="61084"/>
                        <a14:backgroundMark x1="27451" y1="93103" x2="27451" y2="93103"/>
                        <a14:backgroundMark x1="3758" y1="39901" x2="3758" y2="39901"/>
                      </a14:backgroundRemoval>
                    </a14:imgEffect>
                  </a14:imgLayer>
                </a14:imgProps>
              </a:ext>
              <a:ext uri="{28A0092B-C50C-407E-A947-70E740481C1C}">
                <a14:useLocalDpi xmlns:a14="http://schemas.microsoft.com/office/drawing/2010/main" val="0"/>
              </a:ext>
            </a:extLst>
          </a:blip>
          <a:srcRect/>
          <a:stretch>
            <a:fillRect/>
          </a:stretch>
        </p:blipFill>
        <p:spPr bwMode="auto">
          <a:xfrm>
            <a:off x="4133193" y="3149121"/>
            <a:ext cx="3925613" cy="260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69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8" y="826790"/>
            <a:ext cx="10901082" cy="4751767"/>
          </a:xfrm>
        </p:spPr>
        <p:txBody>
          <a:bodyPr/>
          <a:lstStyle/>
          <a:p>
            <a:r>
              <a:rPr lang="en-US" dirty="0"/>
              <a:t>This type of drug can easily be found at home in products such as cleaning supplies. </a:t>
            </a:r>
          </a:p>
        </p:txBody>
      </p:sp>
      <p:sp>
        <p:nvSpPr>
          <p:cNvPr id="3" name="Text Placeholder 2"/>
          <p:cNvSpPr>
            <a:spLocks noGrp="1"/>
          </p:cNvSpPr>
          <p:nvPr>
            <p:ph type="body" sz="quarter" idx="10"/>
          </p:nvPr>
        </p:nvSpPr>
        <p:spPr/>
        <p:txBody>
          <a:bodyPr/>
          <a:lstStyle/>
          <a:p>
            <a:r>
              <a:rPr lang="en-US" dirty="0"/>
              <a:t>$1,600 Question from Drugs 101</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779973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268" y="826790"/>
            <a:ext cx="10867464" cy="4751767"/>
          </a:xfrm>
        </p:spPr>
        <p:txBody>
          <a:bodyPr>
            <a:normAutofit/>
          </a:bodyPr>
          <a:lstStyle/>
          <a:p>
            <a:r>
              <a:rPr lang="en-US" dirty="0"/>
              <a:t>What are inhalants?</a:t>
            </a:r>
            <a:br>
              <a:rPr lang="en-US" dirty="0"/>
            </a:br>
            <a:br>
              <a:rPr lang="en-US" dirty="0"/>
            </a:br>
            <a:r>
              <a:rPr lang="en-US" sz="2000" b="0" dirty="0"/>
              <a:t>Examples of products classified as inhalants found in a home are: gasoline, spray paint, hair spray and other aerosols and volatile solvents.</a:t>
            </a:r>
            <a:endParaRPr lang="en-US" sz="1200" b="0" dirty="0"/>
          </a:p>
        </p:txBody>
      </p:sp>
      <p:sp>
        <p:nvSpPr>
          <p:cNvPr id="3" name="Text Placeholder 2"/>
          <p:cNvSpPr>
            <a:spLocks noGrp="1"/>
          </p:cNvSpPr>
          <p:nvPr>
            <p:ph type="body" sz="quarter" idx="10"/>
          </p:nvPr>
        </p:nvSpPr>
        <p:spPr/>
        <p:txBody>
          <a:bodyPr/>
          <a:lstStyle/>
          <a:p>
            <a:r>
              <a:rPr lang="en-US" dirty="0"/>
              <a:t>$1,600 Answer from Drugs 101</a:t>
            </a:r>
          </a:p>
          <a:p>
            <a:endParaRPr lang="en-US" dirty="0"/>
          </a:p>
        </p:txBody>
      </p:sp>
    </p:spTree>
    <p:extLst>
      <p:ext uri="{BB962C8B-B14F-4D97-AF65-F5344CB8AC3E}">
        <p14:creationId xmlns:p14="http://schemas.microsoft.com/office/powerpoint/2010/main" val="3537500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this neurotransmitter is released from the limbic system it associates a positive experience with drug use.</a:t>
            </a:r>
          </a:p>
        </p:txBody>
      </p:sp>
      <p:sp>
        <p:nvSpPr>
          <p:cNvPr id="3" name="Text Placeholder 2"/>
          <p:cNvSpPr>
            <a:spLocks noGrp="1"/>
          </p:cNvSpPr>
          <p:nvPr>
            <p:ph type="body" sz="quarter" idx="10"/>
          </p:nvPr>
        </p:nvSpPr>
        <p:spPr/>
        <p:txBody>
          <a:bodyPr/>
          <a:lstStyle/>
          <a:p>
            <a:r>
              <a:rPr lang="en-US" dirty="0"/>
              <a:t>$2,000 Question from Drugs 101</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55093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dopamine?</a:t>
            </a:r>
            <a:br>
              <a:rPr lang="en-US" dirty="0"/>
            </a:br>
            <a:br>
              <a:rPr lang="en-US" sz="2000" dirty="0"/>
            </a:br>
            <a:r>
              <a:rPr lang="en-US" sz="2000" b="0" dirty="0"/>
              <a:t>When dopamine is released in the brain it associates a positive experience</a:t>
            </a:r>
            <a:br>
              <a:rPr lang="en-US" sz="2000" b="0" dirty="0"/>
            </a:br>
            <a:r>
              <a:rPr lang="en-US" sz="2000" b="0" dirty="0"/>
              <a:t> with drug use and signals for the brain to remember that something </a:t>
            </a:r>
            <a:br>
              <a:rPr lang="en-US" sz="2000" b="0" dirty="0"/>
            </a:br>
            <a:r>
              <a:rPr lang="en-US" sz="2000" b="0" dirty="0"/>
              <a:t>important has happened and needs to happen again – causing a need or </a:t>
            </a:r>
            <a:br>
              <a:rPr lang="en-US" sz="2000" b="0" dirty="0"/>
            </a:br>
            <a:r>
              <a:rPr lang="en-US" sz="2000" b="0" dirty="0"/>
              <a:t>addiction to what caused the flood of dopamine.</a:t>
            </a:r>
          </a:p>
        </p:txBody>
      </p:sp>
      <p:sp>
        <p:nvSpPr>
          <p:cNvPr id="3" name="Text Placeholder 2"/>
          <p:cNvSpPr>
            <a:spLocks noGrp="1"/>
          </p:cNvSpPr>
          <p:nvPr>
            <p:ph type="body" sz="quarter" idx="10"/>
          </p:nvPr>
        </p:nvSpPr>
        <p:spPr/>
        <p:txBody>
          <a:bodyPr/>
          <a:lstStyle/>
          <a:p>
            <a:r>
              <a:rPr lang="en-US" dirty="0"/>
              <a:t>$2,000 Answer from Drugs 101</a:t>
            </a:r>
          </a:p>
          <a:p>
            <a:endParaRPr lang="en-US" dirty="0"/>
          </a:p>
        </p:txBody>
      </p:sp>
    </p:spTree>
    <p:extLst>
      <p:ext uri="{BB962C8B-B14F-4D97-AF65-F5344CB8AC3E}">
        <p14:creationId xmlns:p14="http://schemas.microsoft.com/office/powerpoint/2010/main" val="733002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lyrics from “Young, Wild &amp; Free” by Snoop Dog and Wiz </a:t>
            </a:r>
            <a:r>
              <a:rPr lang="en-US" dirty="0" err="1"/>
              <a:t>Khalifa</a:t>
            </a:r>
            <a:r>
              <a:rPr lang="en-US" dirty="0"/>
              <a:t> encourage listeners to…</a:t>
            </a:r>
            <a:br>
              <a:rPr lang="en-US" dirty="0"/>
            </a:br>
            <a:br>
              <a:rPr lang="en-US" dirty="0"/>
            </a:br>
            <a:r>
              <a:rPr lang="en-US" sz="2000" dirty="0"/>
              <a:t>“</a:t>
            </a:r>
            <a:r>
              <a:rPr lang="en-US" sz="2000" b="0" dirty="0"/>
              <a:t>So what we get drunk</a:t>
            </a:r>
            <a:br>
              <a:rPr lang="en-US" sz="2000" dirty="0"/>
            </a:br>
            <a:r>
              <a:rPr lang="en-US" sz="2000" b="0" dirty="0"/>
              <a:t>So what we smoke weed</a:t>
            </a:r>
            <a:br>
              <a:rPr lang="en-US" sz="2000" dirty="0"/>
            </a:br>
            <a:r>
              <a:rPr lang="en-US" sz="2000" b="0" dirty="0"/>
              <a:t>We're just having fun</a:t>
            </a:r>
            <a:br>
              <a:rPr lang="en-US" sz="2000" dirty="0"/>
            </a:br>
            <a:r>
              <a:rPr lang="en-US" sz="2000" b="0" dirty="0"/>
              <a:t>We don't care who sees</a:t>
            </a:r>
            <a:br>
              <a:rPr lang="en-US" sz="2000" dirty="0"/>
            </a:br>
            <a:r>
              <a:rPr lang="en-US" sz="2000" b="0" dirty="0"/>
              <a:t>So what we go out</a:t>
            </a:r>
            <a:br>
              <a:rPr lang="en-US" sz="2000" dirty="0"/>
            </a:br>
            <a:r>
              <a:rPr lang="en-US" sz="2000" b="0" dirty="0"/>
              <a:t>That's how it's supposed to be</a:t>
            </a:r>
            <a:br>
              <a:rPr lang="en-US" sz="2000" dirty="0"/>
            </a:br>
            <a:r>
              <a:rPr lang="en-US" sz="2000" b="0" dirty="0"/>
              <a:t>Living young and wild and free”</a:t>
            </a:r>
            <a:endParaRPr lang="en-US" sz="2000" dirty="0"/>
          </a:p>
        </p:txBody>
      </p:sp>
      <p:sp>
        <p:nvSpPr>
          <p:cNvPr id="3" name="Text Placeholder 2"/>
          <p:cNvSpPr>
            <a:spLocks noGrp="1"/>
          </p:cNvSpPr>
          <p:nvPr>
            <p:ph type="body" sz="quarter" idx="10"/>
          </p:nvPr>
        </p:nvSpPr>
        <p:spPr/>
        <p:txBody>
          <a:bodyPr/>
          <a:lstStyle/>
          <a:p>
            <a:r>
              <a:rPr lang="en-US" dirty="0"/>
              <a:t>$400 Question from In the Media</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44913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5117" y="826790"/>
            <a:ext cx="10981765" cy="4751767"/>
          </a:xfrm>
        </p:spPr>
        <p:txBody>
          <a:bodyPr/>
          <a:lstStyle/>
          <a:p>
            <a:r>
              <a:rPr lang="en-US" sz="2800" b="0" i="1" dirty="0"/>
              <a:t>Any of the following are acceptable answers.</a:t>
            </a:r>
            <a:br>
              <a:rPr lang="en-US" dirty="0"/>
            </a:br>
            <a:br>
              <a:rPr lang="en-US" dirty="0"/>
            </a:br>
            <a:r>
              <a:rPr lang="en-US" dirty="0"/>
              <a:t>What is use illegal substances?</a:t>
            </a:r>
            <a:br>
              <a:rPr lang="en-US" dirty="0"/>
            </a:br>
            <a:br>
              <a:rPr lang="en-US" dirty="0"/>
            </a:br>
            <a:r>
              <a:rPr lang="en-US" dirty="0"/>
              <a:t>What is practice unhealthy drinking behaviors?</a:t>
            </a:r>
            <a:br>
              <a:rPr lang="en-US" dirty="0"/>
            </a:br>
            <a:br>
              <a:rPr lang="en-US" dirty="0"/>
            </a:br>
            <a:r>
              <a:rPr lang="en-US" dirty="0"/>
              <a:t>What is use being young as an excuse to break the law and practice unhealthy behaviors?</a:t>
            </a:r>
          </a:p>
        </p:txBody>
      </p:sp>
      <p:sp>
        <p:nvSpPr>
          <p:cNvPr id="3" name="Text Placeholder 2"/>
          <p:cNvSpPr>
            <a:spLocks noGrp="1"/>
          </p:cNvSpPr>
          <p:nvPr>
            <p:ph type="body" sz="quarter" idx="10"/>
          </p:nvPr>
        </p:nvSpPr>
        <p:spPr/>
        <p:txBody>
          <a:bodyPr/>
          <a:lstStyle/>
          <a:p>
            <a:r>
              <a:rPr lang="en-US" dirty="0"/>
              <a:t>$400 Answer from In the Media</a:t>
            </a:r>
          </a:p>
          <a:p>
            <a:endParaRPr lang="en-US" dirty="0"/>
          </a:p>
        </p:txBody>
      </p:sp>
    </p:spTree>
    <p:extLst>
      <p:ext uri="{BB962C8B-B14F-4D97-AF65-F5344CB8AC3E}">
        <p14:creationId xmlns:p14="http://schemas.microsoft.com/office/powerpoint/2010/main" val="323656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89422" y="2035840"/>
            <a:ext cx="10013155" cy="3509494"/>
            <a:chOff x="381843" y="1551146"/>
            <a:chExt cx="11428312" cy="3706466"/>
          </a:xfrm>
        </p:grpSpPr>
        <p:pic>
          <p:nvPicPr>
            <p:cNvPr id="6" name="Picture 2" descr="http://oedb.org/assets/images/mixed-drink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9824" t="336" r="21606" b="7159"/>
            <a:stretch/>
          </p:blipFill>
          <p:spPr bwMode="auto">
            <a:xfrm>
              <a:off x="3831405" y="1551146"/>
              <a:ext cx="1488141" cy="37064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edb.org/assets/images/mixed-drink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42" r="62566" b="8682"/>
            <a:stretch/>
          </p:blipFill>
          <p:spPr bwMode="auto">
            <a:xfrm>
              <a:off x="381843" y="1598669"/>
              <a:ext cx="1089211" cy="3658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lcbo.com/content/dam/lcbo/products/428334.jpg/jcr:content/renditions/cq5dam.web.1280.1280.jpe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4305" t="7282" r="33890" b="7049"/>
            <a:stretch/>
          </p:blipFill>
          <p:spPr bwMode="auto">
            <a:xfrm>
              <a:off x="1570368" y="1839806"/>
              <a:ext cx="951642" cy="34178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76421" t="6176" r="15293" b="51315"/>
            <a:stretch/>
          </p:blipFill>
          <p:spPr>
            <a:xfrm>
              <a:off x="2621324" y="2408255"/>
              <a:ext cx="1110767" cy="2849357"/>
            </a:xfrm>
            <a:prstGeom prst="rect">
              <a:avLst/>
            </a:prstGeom>
          </p:spPr>
        </p:pic>
        <p:pic>
          <p:nvPicPr>
            <p:cNvPr id="10" name="Picture 12" descr="http://www.evengerenergy.com/Images/Beer/Main%20Pages/BeerFinder.jpg"/>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70388" t="48159" r="14948" b="4763"/>
            <a:stretch/>
          </p:blipFill>
          <p:spPr bwMode="auto">
            <a:xfrm>
              <a:off x="9270050" y="1638563"/>
              <a:ext cx="1008531" cy="36190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2364" t="5274" r="58582" b="4310"/>
            <a:stretch/>
          </p:blipFill>
          <p:spPr>
            <a:xfrm>
              <a:off x="5418860" y="2503262"/>
              <a:ext cx="1087244" cy="2754350"/>
            </a:xfrm>
            <a:prstGeom prst="rect">
              <a:avLst/>
            </a:prstGeom>
          </p:spPr>
        </p:pic>
        <p:pic>
          <p:nvPicPr>
            <p:cNvPr id="12" name="Picture 11"/>
            <p:cNvPicPr>
              <a:picLocks noChangeAspect="1"/>
            </p:cNvPicPr>
            <p:nvPr/>
          </p:nvPicPr>
          <p:blipFill rotWithShape="1">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27208" r="25664" b="4343"/>
            <a:stretch/>
          </p:blipFill>
          <p:spPr>
            <a:xfrm>
              <a:off x="6605418" y="2198405"/>
              <a:ext cx="1228779" cy="3059207"/>
            </a:xfrm>
            <a:prstGeom prst="rect">
              <a:avLst/>
            </a:prstGeom>
          </p:spPr>
        </p:pic>
        <p:pic>
          <p:nvPicPr>
            <p:cNvPr id="13" name="Picture 12"/>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11291" t="19597" r="23136" b="4226"/>
            <a:stretch/>
          </p:blipFill>
          <p:spPr>
            <a:xfrm>
              <a:off x="7933511" y="3101657"/>
              <a:ext cx="1237225" cy="2155955"/>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l="34855" t="1603" r="39639" b="1136"/>
            <a:stretch/>
          </p:blipFill>
          <p:spPr>
            <a:xfrm>
              <a:off x="10377893" y="1620717"/>
              <a:ext cx="1432262" cy="3636895"/>
            </a:xfrm>
            <a:prstGeom prst="rect">
              <a:avLst/>
            </a:prstGeom>
          </p:spPr>
        </p:pic>
      </p:grpSp>
      <p:sp>
        <p:nvSpPr>
          <p:cNvPr id="4" name="Text Placeholder 3"/>
          <p:cNvSpPr>
            <a:spLocks noGrp="1"/>
          </p:cNvSpPr>
          <p:nvPr>
            <p:ph type="body" sz="quarter" idx="10"/>
          </p:nvPr>
        </p:nvSpPr>
        <p:spPr/>
        <p:txBody>
          <a:bodyPr>
            <a:noAutofit/>
          </a:bodyPr>
          <a:lstStyle/>
          <a:p>
            <a:r>
              <a:rPr lang="en-US" sz="3600" dirty="0"/>
              <a:t>Final Jeopardy Answer</a:t>
            </a:r>
          </a:p>
        </p:txBody>
      </p:sp>
      <p:sp>
        <p:nvSpPr>
          <p:cNvPr id="3" name="Title 2"/>
          <p:cNvSpPr>
            <a:spLocks noGrp="1"/>
          </p:cNvSpPr>
          <p:nvPr>
            <p:ph type="title"/>
          </p:nvPr>
        </p:nvSpPr>
        <p:spPr>
          <a:xfrm>
            <a:off x="838200" y="1000958"/>
            <a:ext cx="10515600" cy="4751767"/>
          </a:xfrm>
        </p:spPr>
        <p:txBody>
          <a:bodyPr>
            <a:normAutofit fontScale="90000"/>
          </a:bodyPr>
          <a:lstStyle/>
          <a:p>
            <a:r>
              <a:rPr lang="en-US" sz="4000" dirty="0"/>
              <a:t>The “True” energy drink</a:t>
            </a:r>
            <a:br>
              <a:rPr lang="en-US" dirty="0"/>
            </a:br>
            <a:r>
              <a:rPr lang="en-US" sz="1800" b="0" dirty="0"/>
              <a:t>  </a:t>
            </a:r>
            <a:br>
              <a:rPr lang="en-US" dirty="0"/>
            </a:br>
            <a:r>
              <a:rPr lang="en-US" sz="2000" b="0" dirty="0"/>
              <a:t>Alcohol can come in many variations and can look like normal drinks that you or your parents might drink at home or a restaurant.</a:t>
            </a:r>
            <a:br>
              <a:rPr lang="en-US" sz="2000" b="0" dirty="0"/>
            </a:br>
            <a:br>
              <a:rPr lang="en-US" sz="2000" b="0" dirty="0"/>
            </a:br>
            <a:br>
              <a:rPr lang="en-US" b="0" dirty="0"/>
            </a:br>
            <a:br>
              <a:rPr lang="en-US" b="0" dirty="0"/>
            </a:br>
            <a:br>
              <a:rPr lang="en-US" b="0" dirty="0"/>
            </a:br>
            <a:br>
              <a:rPr lang="en-US" b="0" dirty="0"/>
            </a:br>
            <a:br>
              <a:rPr lang="en-US" b="0" dirty="0"/>
            </a:br>
            <a:br>
              <a:rPr lang="en-US" b="0" dirty="0"/>
            </a:br>
            <a:endParaRPr lang="en-US" dirty="0"/>
          </a:p>
        </p:txBody>
      </p:sp>
    </p:spTree>
    <p:extLst>
      <p:ext uri="{BB962C8B-B14F-4D97-AF65-F5344CB8AC3E}">
        <p14:creationId xmlns:p14="http://schemas.microsoft.com/office/powerpoint/2010/main" val="4177675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average teen is exposed to drug references in popular music this many times per day.</a:t>
            </a:r>
          </a:p>
        </p:txBody>
      </p:sp>
      <p:sp>
        <p:nvSpPr>
          <p:cNvPr id="3" name="Text Placeholder 2"/>
          <p:cNvSpPr>
            <a:spLocks noGrp="1"/>
          </p:cNvSpPr>
          <p:nvPr>
            <p:ph type="body" sz="quarter" idx="10"/>
          </p:nvPr>
        </p:nvSpPr>
        <p:spPr/>
        <p:txBody>
          <a:bodyPr/>
          <a:lstStyle/>
          <a:p>
            <a:r>
              <a:rPr lang="en-US" dirty="0"/>
              <a:t>$800 Question from In the Media</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794763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85 times per day? </a:t>
            </a:r>
          </a:p>
        </p:txBody>
      </p:sp>
      <p:sp>
        <p:nvSpPr>
          <p:cNvPr id="3" name="Text Placeholder 2"/>
          <p:cNvSpPr>
            <a:spLocks noGrp="1"/>
          </p:cNvSpPr>
          <p:nvPr>
            <p:ph type="body" sz="quarter" idx="10"/>
          </p:nvPr>
        </p:nvSpPr>
        <p:spPr/>
        <p:txBody>
          <a:bodyPr/>
          <a:lstStyle/>
          <a:p>
            <a:r>
              <a:rPr lang="en-US" dirty="0"/>
              <a:t>$800 Answer from In the Media</a:t>
            </a:r>
          </a:p>
          <a:p>
            <a:endParaRPr lang="en-US" dirty="0"/>
          </a:p>
        </p:txBody>
      </p:sp>
    </p:spTree>
    <p:extLst>
      <p:ext uri="{BB962C8B-B14F-4D97-AF65-F5344CB8AC3E}">
        <p14:creationId xmlns:p14="http://schemas.microsoft.com/office/powerpoint/2010/main" val="3581808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advertisements use techniques such as celebrities, humor and pop culture references to encourage this…</a:t>
            </a:r>
          </a:p>
        </p:txBody>
      </p:sp>
      <p:sp>
        <p:nvSpPr>
          <p:cNvPr id="3" name="Text Placeholder 2"/>
          <p:cNvSpPr>
            <a:spLocks noGrp="1"/>
          </p:cNvSpPr>
          <p:nvPr>
            <p:ph type="body" sz="quarter" idx="10"/>
          </p:nvPr>
        </p:nvSpPr>
        <p:spPr/>
        <p:txBody>
          <a:bodyPr/>
          <a:lstStyle/>
          <a:p>
            <a:r>
              <a:rPr lang="en-US" dirty="0"/>
              <a:t>$1,200 Question from In the Media</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220055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 is youth substance use?</a:t>
            </a:r>
          </a:p>
        </p:txBody>
      </p:sp>
      <p:sp>
        <p:nvSpPr>
          <p:cNvPr id="3" name="Text Placeholder 2"/>
          <p:cNvSpPr>
            <a:spLocks noGrp="1"/>
          </p:cNvSpPr>
          <p:nvPr>
            <p:ph type="body" sz="quarter" idx="10"/>
          </p:nvPr>
        </p:nvSpPr>
        <p:spPr/>
        <p:txBody>
          <a:bodyPr/>
          <a:lstStyle/>
          <a:p>
            <a:r>
              <a:rPr lang="en-US" dirty="0"/>
              <a:t>$1,200 Answer from In the Media</a:t>
            </a:r>
          </a:p>
          <a:p>
            <a:endParaRPr lang="en-US" dirty="0"/>
          </a:p>
        </p:txBody>
      </p:sp>
    </p:spTree>
    <p:extLst>
      <p:ext uri="{BB962C8B-B14F-4D97-AF65-F5344CB8AC3E}">
        <p14:creationId xmlns:p14="http://schemas.microsoft.com/office/powerpoint/2010/main" val="216533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758254"/>
            <a:ext cx="11353800" cy="4751767"/>
          </a:xfrm>
        </p:spPr>
        <p:txBody>
          <a:bodyPr/>
          <a:lstStyle/>
          <a:p>
            <a:r>
              <a:rPr lang="en-US" dirty="0"/>
              <a:t>How do the images below promote substance use?</a:t>
            </a:r>
            <a:br>
              <a:rPr lang="en-US" dirty="0"/>
            </a:br>
            <a:br>
              <a:rPr lang="en-US" dirty="0"/>
            </a:br>
            <a:br>
              <a:rPr lang="en-US" dirty="0"/>
            </a:br>
            <a:br>
              <a:rPr lang="en-US" dirty="0"/>
            </a:br>
            <a:br>
              <a:rPr lang="en-US" dirty="0"/>
            </a:br>
            <a:br>
              <a:rPr lang="en-US" dirty="0"/>
            </a:br>
            <a:br>
              <a:rPr lang="en-US" dirty="0"/>
            </a:br>
            <a:endParaRPr lang="en-US" dirty="0"/>
          </a:p>
        </p:txBody>
      </p:sp>
      <p:sp>
        <p:nvSpPr>
          <p:cNvPr id="3" name="Text Placeholder 2"/>
          <p:cNvSpPr>
            <a:spLocks noGrp="1"/>
          </p:cNvSpPr>
          <p:nvPr>
            <p:ph type="body" sz="quarter" idx="10"/>
          </p:nvPr>
        </p:nvSpPr>
        <p:spPr/>
        <p:txBody>
          <a:bodyPr/>
          <a:lstStyle/>
          <a:p>
            <a:r>
              <a:rPr lang="en-US" dirty="0"/>
              <a:t>$1,600 Question from In the Media</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123" r="14097"/>
          <a:stretch/>
        </p:blipFill>
        <p:spPr>
          <a:xfrm>
            <a:off x="4459556" y="2275718"/>
            <a:ext cx="3277292" cy="27643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504" y="3825881"/>
            <a:ext cx="3534296" cy="19877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503" y="1816798"/>
            <a:ext cx="3534297" cy="1957456"/>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957" b="14303"/>
          <a:stretch/>
        </p:blipFill>
        <p:spPr>
          <a:xfrm>
            <a:off x="831283" y="1765172"/>
            <a:ext cx="3545617" cy="206070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283" y="3891986"/>
            <a:ext cx="3541212" cy="1991932"/>
          </a:xfrm>
          <a:prstGeom prst="rect">
            <a:avLst/>
          </a:prstGeom>
        </p:spPr>
      </p:pic>
    </p:spTree>
    <p:extLst>
      <p:ext uri="{BB962C8B-B14F-4D97-AF65-F5344CB8AC3E}">
        <p14:creationId xmlns:p14="http://schemas.microsoft.com/office/powerpoint/2010/main" val="35377017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0" i="1" dirty="0"/>
              <a:t>Any of the following are acceptable answers. </a:t>
            </a:r>
            <a:br>
              <a:rPr lang="en-US" b="0" i="1" dirty="0"/>
            </a:br>
            <a:br>
              <a:rPr lang="en-US" b="0" i="1" dirty="0"/>
            </a:br>
            <a:r>
              <a:rPr lang="en-US" dirty="0"/>
              <a:t>What is: fun, celebration, relaxation and romance?</a:t>
            </a:r>
            <a:br>
              <a:rPr lang="en-US" dirty="0"/>
            </a:br>
            <a:endParaRPr lang="en-US" dirty="0"/>
          </a:p>
        </p:txBody>
      </p:sp>
      <p:sp>
        <p:nvSpPr>
          <p:cNvPr id="3" name="Text Placeholder 2"/>
          <p:cNvSpPr>
            <a:spLocks noGrp="1"/>
          </p:cNvSpPr>
          <p:nvPr>
            <p:ph type="body" sz="quarter" idx="10"/>
          </p:nvPr>
        </p:nvSpPr>
        <p:spPr/>
        <p:txBody>
          <a:bodyPr/>
          <a:lstStyle/>
          <a:p>
            <a:r>
              <a:rPr lang="en-US" dirty="0"/>
              <a:t>$1,600 Answer from In the Media</a:t>
            </a:r>
          </a:p>
          <a:p>
            <a:endParaRPr lang="en-US" dirty="0"/>
          </a:p>
        </p:txBody>
      </p:sp>
    </p:spTree>
    <p:extLst>
      <p:ext uri="{BB962C8B-B14F-4D97-AF65-F5344CB8AC3E}">
        <p14:creationId xmlns:p14="http://schemas.microsoft.com/office/powerpoint/2010/main" val="4000827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56" y="826790"/>
            <a:ext cx="11651875" cy="4751767"/>
          </a:xfrm>
        </p:spPr>
        <p:txBody>
          <a:bodyPr/>
          <a:lstStyle/>
          <a:p>
            <a:r>
              <a:rPr lang="en-US" dirty="0"/>
              <a:t>During the 2019 Super Bowl, Anheuser-Busch (the makers of Budweiser, Bud Light and Michelob) spent this much on 8 commercial advertisements.</a:t>
            </a:r>
          </a:p>
        </p:txBody>
      </p:sp>
      <p:sp>
        <p:nvSpPr>
          <p:cNvPr id="3" name="Text Placeholder 2"/>
          <p:cNvSpPr>
            <a:spLocks noGrp="1"/>
          </p:cNvSpPr>
          <p:nvPr>
            <p:ph type="body" sz="quarter" idx="10"/>
          </p:nvPr>
        </p:nvSpPr>
        <p:spPr/>
        <p:txBody>
          <a:bodyPr/>
          <a:lstStyle/>
          <a:p>
            <a:r>
              <a:rPr lang="en-US" dirty="0"/>
              <a:t>$2,000 Question from In the Media</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023461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$34 million?</a:t>
            </a:r>
            <a:br>
              <a:rPr lang="en-US" dirty="0"/>
            </a:br>
            <a:br>
              <a:rPr lang="en-US" dirty="0"/>
            </a:br>
            <a:r>
              <a:rPr lang="en-US" sz="2000" b="0" dirty="0"/>
              <a:t>15% of the 2019 Super Bowl ads focused on alcohol related products.</a:t>
            </a:r>
            <a:br>
              <a:rPr lang="en-US" sz="2000" b="0" dirty="0"/>
            </a:br>
            <a:r>
              <a:rPr lang="en-US" sz="2000" b="0" dirty="0"/>
              <a:t>Almost 90% of these advertisements were Anheuser-Busch brands.</a:t>
            </a:r>
          </a:p>
        </p:txBody>
      </p:sp>
      <p:sp>
        <p:nvSpPr>
          <p:cNvPr id="3" name="Text Placeholder 2"/>
          <p:cNvSpPr>
            <a:spLocks noGrp="1"/>
          </p:cNvSpPr>
          <p:nvPr>
            <p:ph type="body" sz="quarter" idx="10"/>
          </p:nvPr>
        </p:nvSpPr>
        <p:spPr/>
        <p:txBody>
          <a:bodyPr/>
          <a:lstStyle/>
          <a:p>
            <a:r>
              <a:rPr lang="en-US" dirty="0"/>
              <a:t>$2,000 Answer from In the Media</a:t>
            </a:r>
          </a:p>
          <a:p>
            <a:endParaRPr lang="en-US" dirty="0"/>
          </a:p>
        </p:txBody>
      </p:sp>
    </p:spTree>
    <p:extLst>
      <p:ext uri="{BB962C8B-B14F-4D97-AF65-F5344CB8AC3E}">
        <p14:creationId xmlns:p14="http://schemas.microsoft.com/office/powerpoint/2010/main" val="2788190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disorder occurs when a person’s use of alcohol or another substance leads to health problems at work, school and/or home.</a:t>
            </a:r>
          </a:p>
        </p:txBody>
      </p:sp>
      <p:sp>
        <p:nvSpPr>
          <p:cNvPr id="3" name="Text Placeholder 2"/>
          <p:cNvSpPr>
            <a:spLocks noGrp="1"/>
          </p:cNvSpPr>
          <p:nvPr>
            <p:ph type="body" sz="quarter" idx="10"/>
          </p:nvPr>
        </p:nvSpPr>
        <p:spPr/>
        <p:txBody>
          <a:bodyPr/>
          <a:lstStyle/>
          <a:p>
            <a:r>
              <a:rPr lang="en-US" dirty="0"/>
              <a:t>$400 Question from Addiction</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8895998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Substance Use Disorder (SUD)?</a:t>
            </a:r>
            <a:br>
              <a:rPr lang="en-US" dirty="0"/>
            </a:br>
            <a:br>
              <a:rPr lang="en-US" dirty="0"/>
            </a:br>
            <a:r>
              <a:rPr lang="en-US" sz="2000" dirty="0"/>
              <a:t>SUD is also referred to as substance abuse and includes misuse, dependence and addiction and can replace terminology such as “alcoholism.”</a:t>
            </a:r>
          </a:p>
        </p:txBody>
      </p:sp>
      <p:sp>
        <p:nvSpPr>
          <p:cNvPr id="3" name="Text Placeholder 2"/>
          <p:cNvSpPr>
            <a:spLocks noGrp="1"/>
          </p:cNvSpPr>
          <p:nvPr>
            <p:ph type="body" sz="quarter" idx="10"/>
          </p:nvPr>
        </p:nvSpPr>
        <p:spPr/>
        <p:txBody>
          <a:bodyPr/>
          <a:lstStyle/>
          <a:p>
            <a:r>
              <a:rPr lang="en-US" dirty="0"/>
              <a:t>$400 Answer from Addiction</a:t>
            </a:r>
          </a:p>
          <a:p>
            <a:endParaRPr lang="en-US" dirty="0"/>
          </a:p>
        </p:txBody>
      </p:sp>
    </p:spTree>
    <p:extLst>
      <p:ext uri="{BB962C8B-B14F-4D97-AF65-F5344CB8AC3E}">
        <p14:creationId xmlns:p14="http://schemas.microsoft.com/office/powerpoint/2010/main" val="284832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This is created naturally when sugars in grains, vegetables and fruits are fermented.</a:t>
            </a:r>
          </a:p>
        </p:txBody>
      </p:sp>
      <p:sp>
        <p:nvSpPr>
          <p:cNvPr id="4" name="Text Placeholder 3"/>
          <p:cNvSpPr>
            <a:spLocks noGrp="1"/>
          </p:cNvSpPr>
          <p:nvPr>
            <p:ph type="body" sz="quarter" idx="10"/>
          </p:nvPr>
        </p:nvSpPr>
        <p:spPr/>
        <p:txBody>
          <a:bodyPr/>
          <a:lstStyle/>
          <a:p>
            <a:r>
              <a:rPr lang="en-US" dirty="0"/>
              <a:t>$200 Question from Alcohol</a:t>
            </a:r>
          </a:p>
        </p:txBody>
      </p:sp>
      <p:sp>
        <p:nvSpPr>
          <p:cNvPr id="5" name="Rectangle 4"/>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486282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percent of the individuals arrested for a crime tested positive for illegal opioid use at the time of their arrest.</a:t>
            </a:r>
          </a:p>
        </p:txBody>
      </p:sp>
      <p:sp>
        <p:nvSpPr>
          <p:cNvPr id="3" name="Text Placeholder 2"/>
          <p:cNvSpPr>
            <a:spLocks noGrp="1"/>
          </p:cNvSpPr>
          <p:nvPr>
            <p:ph type="body" sz="quarter" idx="10"/>
          </p:nvPr>
        </p:nvSpPr>
        <p:spPr/>
        <p:txBody>
          <a:bodyPr/>
          <a:lstStyle/>
          <a:p>
            <a:r>
              <a:rPr lang="en-US" dirty="0"/>
              <a:t>$800 Question from Addiction</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092554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60%? </a:t>
            </a:r>
            <a:br>
              <a:rPr lang="en-US" dirty="0"/>
            </a:br>
            <a:br>
              <a:rPr lang="en-US" dirty="0"/>
            </a:br>
            <a:r>
              <a:rPr lang="en-US" sz="2000" dirty="0"/>
              <a:t>Additionally, 37% were drinking when they were arrested.</a:t>
            </a:r>
            <a:br>
              <a:rPr lang="en-US" sz="2000" dirty="0"/>
            </a:br>
            <a:r>
              <a:rPr lang="en-US" sz="2000" dirty="0"/>
              <a:t>Substance abuse can lead to crimes and misbehaviors that can be </a:t>
            </a:r>
            <a:br>
              <a:rPr lang="en-US" sz="2000" dirty="0"/>
            </a:br>
            <a:r>
              <a:rPr lang="en-US" sz="2000" dirty="0"/>
              <a:t>detrimental to your wellbeing.</a:t>
            </a:r>
          </a:p>
        </p:txBody>
      </p:sp>
      <p:sp>
        <p:nvSpPr>
          <p:cNvPr id="5" name="Text Placeholder 4"/>
          <p:cNvSpPr>
            <a:spLocks noGrp="1"/>
          </p:cNvSpPr>
          <p:nvPr>
            <p:ph type="body" sz="quarter" idx="10"/>
          </p:nvPr>
        </p:nvSpPr>
        <p:spPr/>
        <p:txBody>
          <a:bodyPr/>
          <a:lstStyle/>
          <a:p>
            <a:r>
              <a:rPr lang="en-US" dirty="0"/>
              <a:t>$800 Answer from Addiction</a:t>
            </a:r>
          </a:p>
          <a:p>
            <a:endParaRPr lang="en-US" dirty="0"/>
          </a:p>
        </p:txBody>
      </p:sp>
    </p:spTree>
    <p:extLst>
      <p:ext uri="{BB962C8B-B14F-4D97-AF65-F5344CB8AC3E}">
        <p14:creationId xmlns:p14="http://schemas.microsoft.com/office/powerpoint/2010/main" val="31942983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16" y="792522"/>
            <a:ext cx="11057965" cy="4751767"/>
          </a:xfrm>
        </p:spPr>
        <p:txBody>
          <a:bodyPr/>
          <a:lstStyle/>
          <a:p>
            <a:r>
              <a:rPr lang="en-US" dirty="0"/>
              <a:t>Teens who start drinking before the age of 15 are this much more likely to develop alcohol dependence or abuse in their life than those who begin drinking at age 21 or older.</a:t>
            </a:r>
          </a:p>
        </p:txBody>
      </p:sp>
      <p:sp>
        <p:nvSpPr>
          <p:cNvPr id="3" name="Text Placeholder 2"/>
          <p:cNvSpPr>
            <a:spLocks noGrp="1"/>
          </p:cNvSpPr>
          <p:nvPr>
            <p:ph type="body" sz="quarter" idx="10"/>
          </p:nvPr>
        </p:nvSpPr>
        <p:spPr/>
        <p:txBody>
          <a:bodyPr/>
          <a:lstStyle/>
          <a:p>
            <a:r>
              <a:rPr lang="en-US" dirty="0"/>
              <a:t>$1,200 Question from Addiction</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814114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5 times?</a:t>
            </a:r>
            <a:br>
              <a:rPr lang="en-US" dirty="0"/>
            </a:br>
            <a:br>
              <a:rPr lang="en-US" dirty="0"/>
            </a:br>
            <a:r>
              <a:rPr lang="en-US" sz="2000" b="0" dirty="0"/>
              <a:t>Because our brains are not fully developed until the mid-twenties, brain function is impacted by early substance use and can be interpreted in the brain as a need for survival.</a:t>
            </a:r>
            <a:endParaRPr lang="en-US" b="0" dirty="0"/>
          </a:p>
        </p:txBody>
      </p:sp>
      <p:sp>
        <p:nvSpPr>
          <p:cNvPr id="5" name="Text Placeholder 4"/>
          <p:cNvSpPr>
            <a:spLocks noGrp="1"/>
          </p:cNvSpPr>
          <p:nvPr>
            <p:ph type="body" sz="quarter" idx="10"/>
          </p:nvPr>
        </p:nvSpPr>
        <p:spPr/>
        <p:txBody>
          <a:bodyPr/>
          <a:lstStyle/>
          <a:p>
            <a:r>
              <a:rPr lang="en-US" dirty="0"/>
              <a:t>$1,200 Answer from Addiction</a:t>
            </a:r>
          </a:p>
          <a:p>
            <a:endParaRPr lang="en-US" dirty="0"/>
          </a:p>
        </p:txBody>
      </p:sp>
    </p:spTree>
    <p:extLst>
      <p:ext uri="{BB962C8B-B14F-4D97-AF65-F5344CB8AC3E}">
        <p14:creationId xmlns:p14="http://schemas.microsoft.com/office/powerpoint/2010/main" val="23498324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Excessive alcohol consumption contributes to  more than this many deaths among youth under the age of 21 in the United States each year.</a:t>
            </a:r>
          </a:p>
        </p:txBody>
      </p:sp>
      <p:sp>
        <p:nvSpPr>
          <p:cNvPr id="3" name="Text Placeholder 2"/>
          <p:cNvSpPr>
            <a:spLocks noGrp="1"/>
          </p:cNvSpPr>
          <p:nvPr>
            <p:ph type="body" sz="quarter" idx="10"/>
          </p:nvPr>
        </p:nvSpPr>
        <p:spPr/>
        <p:txBody>
          <a:bodyPr/>
          <a:lstStyle/>
          <a:p>
            <a:r>
              <a:rPr lang="en-US" dirty="0"/>
              <a:t>$1,600 Question from Addiction</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24983711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4,300?</a:t>
            </a:r>
          </a:p>
        </p:txBody>
      </p:sp>
      <p:sp>
        <p:nvSpPr>
          <p:cNvPr id="5" name="Text Placeholder 4"/>
          <p:cNvSpPr>
            <a:spLocks noGrp="1"/>
          </p:cNvSpPr>
          <p:nvPr>
            <p:ph type="body" sz="quarter" idx="10"/>
          </p:nvPr>
        </p:nvSpPr>
        <p:spPr/>
        <p:txBody>
          <a:bodyPr/>
          <a:lstStyle/>
          <a:p>
            <a:r>
              <a:rPr lang="en-US" dirty="0"/>
              <a:t>$1,600 Answer from Addiction</a:t>
            </a:r>
          </a:p>
          <a:p>
            <a:endParaRPr lang="en-US" dirty="0"/>
          </a:p>
        </p:txBody>
      </p:sp>
    </p:spTree>
    <p:extLst>
      <p:ext uri="{BB962C8B-B14F-4D97-AF65-F5344CB8AC3E}">
        <p14:creationId xmlns:p14="http://schemas.microsoft.com/office/powerpoint/2010/main" val="1272790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If a family member is diagnosed with Substance Use Disorder (SUD), because I share the same genes with them, I will end up diagnosed with SUD.</a:t>
            </a:r>
          </a:p>
        </p:txBody>
      </p:sp>
      <p:sp>
        <p:nvSpPr>
          <p:cNvPr id="3" name="Text Placeholder 2"/>
          <p:cNvSpPr>
            <a:spLocks noGrp="1"/>
          </p:cNvSpPr>
          <p:nvPr>
            <p:ph type="body" sz="quarter" idx="10"/>
          </p:nvPr>
        </p:nvSpPr>
        <p:spPr/>
        <p:txBody>
          <a:bodyPr/>
          <a:lstStyle/>
          <a:p>
            <a:r>
              <a:rPr lang="en-US" dirty="0"/>
              <a:t>$2,000 Question from Addiction</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743635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false? </a:t>
            </a:r>
            <a:br>
              <a:rPr lang="en-US" dirty="0"/>
            </a:br>
            <a:br>
              <a:rPr lang="en-US" dirty="0"/>
            </a:br>
            <a:r>
              <a:rPr lang="en-US" sz="2000" b="0" dirty="0"/>
              <a:t>Individuals with family members who have SUD have a greater chance of developing an addiction, but this does not determine if someone will develop SUD or not. </a:t>
            </a:r>
            <a:endParaRPr lang="en-US" b="0" dirty="0"/>
          </a:p>
        </p:txBody>
      </p:sp>
      <p:sp>
        <p:nvSpPr>
          <p:cNvPr id="5" name="Text Placeholder 4"/>
          <p:cNvSpPr>
            <a:spLocks noGrp="1"/>
          </p:cNvSpPr>
          <p:nvPr>
            <p:ph type="body" sz="quarter" idx="10"/>
          </p:nvPr>
        </p:nvSpPr>
        <p:spPr/>
        <p:txBody>
          <a:bodyPr/>
          <a:lstStyle/>
          <a:p>
            <a:r>
              <a:rPr lang="en-US" dirty="0"/>
              <a:t>$2,000 Answer from Addiction</a:t>
            </a:r>
          </a:p>
        </p:txBody>
      </p:sp>
    </p:spTree>
    <p:extLst>
      <p:ext uri="{BB962C8B-B14F-4D97-AF65-F5344CB8AC3E}">
        <p14:creationId xmlns:p14="http://schemas.microsoft.com/office/powerpoint/2010/main" val="4085842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It’s okay to use substances if my parent or guardian provides it to me.</a:t>
            </a:r>
          </a:p>
        </p:txBody>
      </p:sp>
      <p:sp>
        <p:nvSpPr>
          <p:cNvPr id="3" name="Text Placeholder 2"/>
          <p:cNvSpPr>
            <a:spLocks noGrp="1"/>
          </p:cNvSpPr>
          <p:nvPr>
            <p:ph type="body" sz="quarter" idx="10"/>
          </p:nvPr>
        </p:nvSpPr>
        <p:spPr/>
        <p:txBody>
          <a:bodyPr/>
          <a:lstStyle/>
          <a:p>
            <a:r>
              <a:rPr lang="en-US" dirty="0"/>
              <a:t>$400 Question from Substance Use Influences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2854721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false? </a:t>
            </a:r>
            <a:br>
              <a:rPr lang="en-US" dirty="0"/>
            </a:br>
            <a:br>
              <a:rPr lang="en-US" dirty="0"/>
            </a:br>
            <a:r>
              <a:rPr lang="en-US" sz="2000" b="0" dirty="0"/>
              <a:t>If a parent or guardian tries to give you illegal drugs or alcohol, you can refuse.</a:t>
            </a:r>
            <a:endParaRPr lang="en-US" b="0" dirty="0"/>
          </a:p>
        </p:txBody>
      </p:sp>
      <p:sp>
        <p:nvSpPr>
          <p:cNvPr id="5" name="Text Placeholder 4"/>
          <p:cNvSpPr>
            <a:spLocks noGrp="1"/>
          </p:cNvSpPr>
          <p:nvPr>
            <p:ph type="body" sz="quarter" idx="10"/>
          </p:nvPr>
        </p:nvSpPr>
        <p:spPr/>
        <p:txBody>
          <a:bodyPr/>
          <a:lstStyle/>
          <a:p>
            <a:r>
              <a:rPr lang="en-US" dirty="0"/>
              <a:t>$400 Answer from Substance Use Influences</a:t>
            </a:r>
          </a:p>
          <a:p>
            <a:endParaRPr lang="en-US" dirty="0"/>
          </a:p>
        </p:txBody>
      </p:sp>
    </p:spTree>
    <p:extLst>
      <p:ext uri="{BB962C8B-B14F-4D97-AF65-F5344CB8AC3E}">
        <p14:creationId xmlns:p14="http://schemas.microsoft.com/office/powerpoint/2010/main" val="422742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alcohol?</a:t>
            </a:r>
            <a:br>
              <a:rPr lang="en-US" dirty="0"/>
            </a:br>
            <a:br>
              <a:rPr lang="en-US" dirty="0"/>
            </a:br>
            <a:r>
              <a:rPr lang="en-US" sz="2000" b="0" dirty="0"/>
              <a:t>Alcohol can come in many forms including: beer, wine and liquor.</a:t>
            </a:r>
            <a:br>
              <a:rPr lang="en-US" dirty="0"/>
            </a:br>
            <a:endParaRPr lang="en-US" dirty="0"/>
          </a:p>
        </p:txBody>
      </p:sp>
      <p:sp>
        <p:nvSpPr>
          <p:cNvPr id="2" name="Text Placeholder 1"/>
          <p:cNvSpPr>
            <a:spLocks noGrp="1"/>
          </p:cNvSpPr>
          <p:nvPr>
            <p:ph type="body" sz="quarter" idx="10"/>
          </p:nvPr>
        </p:nvSpPr>
        <p:spPr/>
        <p:txBody>
          <a:bodyPr/>
          <a:lstStyle/>
          <a:p>
            <a:r>
              <a:rPr lang="en-US" dirty="0"/>
              <a:t>$200 Answer from Alcohol</a:t>
            </a:r>
          </a:p>
        </p:txBody>
      </p:sp>
    </p:spTree>
    <p:extLst>
      <p:ext uri="{BB962C8B-B14F-4D97-AF65-F5344CB8AC3E}">
        <p14:creationId xmlns:p14="http://schemas.microsoft.com/office/powerpoint/2010/main" val="897815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Permissive parenting, inconsistent and harsh discipline and lack of supervision are categorized as this type of risk factor.</a:t>
            </a:r>
          </a:p>
        </p:txBody>
      </p:sp>
      <p:sp>
        <p:nvSpPr>
          <p:cNvPr id="3" name="Text Placeholder 2"/>
          <p:cNvSpPr>
            <a:spLocks noGrp="1"/>
          </p:cNvSpPr>
          <p:nvPr>
            <p:ph type="body" sz="quarter" idx="10"/>
          </p:nvPr>
        </p:nvSpPr>
        <p:spPr/>
        <p:txBody>
          <a:bodyPr/>
          <a:lstStyle/>
          <a:p>
            <a:r>
              <a:rPr lang="en-US" dirty="0"/>
              <a:t>$800 Question from Substance Use Influences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382342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family based risk factor?</a:t>
            </a:r>
          </a:p>
        </p:txBody>
      </p:sp>
      <p:sp>
        <p:nvSpPr>
          <p:cNvPr id="5" name="Text Placeholder 4"/>
          <p:cNvSpPr>
            <a:spLocks noGrp="1"/>
          </p:cNvSpPr>
          <p:nvPr>
            <p:ph type="body" sz="quarter" idx="10"/>
          </p:nvPr>
        </p:nvSpPr>
        <p:spPr/>
        <p:txBody>
          <a:bodyPr/>
          <a:lstStyle/>
          <a:p>
            <a:r>
              <a:rPr lang="en-US"/>
              <a:t>$800 Answer from Substance Use Influences</a:t>
            </a:r>
          </a:p>
          <a:p>
            <a:endParaRPr lang="en-US" dirty="0"/>
          </a:p>
        </p:txBody>
      </p:sp>
    </p:spTree>
    <p:extLst>
      <p:ext uri="{BB962C8B-B14F-4D97-AF65-F5344CB8AC3E}">
        <p14:creationId xmlns:p14="http://schemas.microsoft.com/office/powerpoint/2010/main" val="4167773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when an individual over the age of 21 provides alcohol to someone underage.</a:t>
            </a:r>
          </a:p>
        </p:txBody>
      </p:sp>
      <p:sp>
        <p:nvSpPr>
          <p:cNvPr id="3" name="Text Placeholder 2"/>
          <p:cNvSpPr>
            <a:spLocks noGrp="1"/>
          </p:cNvSpPr>
          <p:nvPr>
            <p:ph type="body" sz="quarter" idx="10"/>
          </p:nvPr>
        </p:nvSpPr>
        <p:spPr/>
        <p:txBody>
          <a:bodyPr/>
          <a:lstStyle/>
          <a:p>
            <a:r>
              <a:rPr lang="en-US" dirty="0"/>
              <a:t>$1,200 Question from Substance Use Influences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7734646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social providing?</a:t>
            </a:r>
            <a:br>
              <a:rPr lang="en-US" dirty="0"/>
            </a:br>
            <a:br>
              <a:rPr lang="en-US" dirty="0"/>
            </a:br>
            <a:r>
              <a:rPr lang="en-US" sz="2000" b="0" dirty="0"/>
              <a:t>This individual could be a parent, older sibling, other family</a:t>
            </a:r>
            <a:br>
              <a:rPr lang="en-US" sz="2000" b="0" dirty="0"/>
            </a:br>
            <a:r>
              <a:rPr lang="en-US" sz="2000" b="0" dirty="0"/>
              <a:t>member or adult or even a stranger.</a:t>
            </a:r>
          </a:p>
        </p:txBody>
      </p:sp>
      <p:sp>
        <p:nvSpPr>
          <p:cNvPr id="5" name="Text Placeholder 4"/>
          <p:cNvSpPr>
            <a:spLocks noGrp="1"/>
          </p:cNvSpPr>
          <p:nvPr>
            <p:ph type="body" sz="quarter" idx="10"/>
          </p:nvPr>
        </p:nvSpPr>
        <p:spPr/>
        <p:txBody>
          <a:bodyPr/>
          <a:lstStyle/>
          <a:p>
            <a:r>
              <a:rPr lang="en-US" dirty="0"/>
              <a:t>$1,200 Answer from Substance Use Influences</a:t>
            </a:r>
          </a:p>
          <a:p>
            <a:endParaRPr lang="en-US" dirty="0"/>
          </a:p>
        </p:txBody>
      </p:sp>
    </p:spTree>
    <p:extLst>
      <p:ext uri="{BB962C8B-B14F-4D97-AF65-F5344CB8AC3E}">
        <p14:creationId xmlns:p14="http://schemas.microsoft.com/office/powerpoint/2010/main" val="3328832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are aspects of an individual, family or community that make it more likely that a person will experience a problem, such as substance misuse.</a:t>
            </a:r>
          </a:p>
        </p:txBody>
      </p:sp>
      <p:sp>
        <p:nvSpPr>
          <p:cNvPr id="3" name="Text Placeholder 2"/>
          <p:cNvSpPr>
            <a:spLocks noGrp="1"/>
          </p:cNvSpPr>
          <p:nvPr>
            <p:ph type="body" sz="quarter" idx="10"/>
          </p:nvPr>
        </p:nvSpPr>
        <p:spPr/>
        <p:txBody>
          <a:bodyPr/>
          <a:lstStyle/>
          <a:p>
            <a:r>
              <a:rPr lang="en-US" dirty="0"/>
              <a:t>$1,600 Question from Substance Use Influences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31550639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risk factors?</a:t>
            </a:r>
          </a:p>
        </p:txBody>
      </p:sp>
      <p:sp>
        <p:nvSpPr>
          <p:cNvPr id="5" name="Text Placeholder 4"/>
          <p:cNvSpPr>
            <a:spLocks noGrp="1"/>
          </p:cNvSpPr>
          <p:nvPr>
            <p:ph type="body" sz="quarter" idx="10"/>
          </p:nvPr>
        </p:nvSpPr>
        <p:spPr/>
        <p:txBody>
          <a:bodyPr/>
          <a:lstStyle/>
          <a:p>
            <a:r>
              <a:rPr lang="en-US"/>
              <a:t>$1,600 Answer from Substance Use Influences</a:t>
            </a:r>
          </a:p>
          <a:p>
            <a:endParaRPr lang="en-US" dirty="0"/>
          </a:p>
        </p:txBody>
      </p:sp>
    </p:spTree>
    <p:extLst>
      <p:ext uri="{BB962C8B-B14F-4D97-AF65-F5344CB8AC3E}">
        <p14:creationId xmlns:p14="http://schemas.microsoft.com/office/powerpoint/2010/main" val="3926143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399" y="826790"/>
            <a:ext cx="10871200" cy="4751767"/>
          </a:xfrm>
        </p:spPr>
        <p:txBody>
          <a:bodyPr>
            <a:normAutofit/>
          </a:bodyPr>
          <a:lstStyle/>
          <a:p>
            <a:r>
              <a:rPr lang="en-US" dirty="0"/>
              <a:t>To feel good, to relax, to feel grown up, to belong to a friend group and boredom are excuses youth may use to do this</a:t>
            </a:r>
          </a:p>
        </p:txBody>
      </p:sp>
      <p:sp>
        <p:nvSpPr>
          <p:cNvPr id="3" name="Text Placeholder 2"/>
          <p:cNvSpPr>
            <a:spLocks noGrp="1"/>
          </p:cNvSpPr>
          <p:nvPr>
            <p:ph type="body" sz="quarter" idx="10"/>
          </p:nvPr>
        </p:nvSpPr>
        <p:spPr/>
        <p:txBody>
          <a:bodyPr/>
          <a:lstStyle/>
          <a:p>
            <a:r>
              <a:rPr lang="en-US" dirty="0"/>
              <a:t>$2,000 Question from Substance Use Influences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9208174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use substances?</a:t>
            </a:r>
          </a:p>
        </p:txBody>
      </p:sp>
      <p:sp>
        <p:nvSpPr>
          <p:cNvPr id="5" name="Text Placeholder 4"/>
          <p:cNvSpPr>
            <a:spLocks noGrp="1"/>
          </p:cNvSpPr>
          <p:nvPr>
            <p:ph type="body" sz="quarter" idx="10"/>
          </p:nvPr>
        </p:nvSpPr>
        <p:spPr/>
        <p:txBody>
          <a:bodyPr/>
          <a:lstStyle/>
          <a:p>
            <a:r>
              <a:rPr lang="en-US" dirty="0"/>
              <a:t>$2,000 Answer from Substance Use Influences</a:t>
            </a:r>
          </a:p>
          <a:p>
            <a:endParaRPr lang="en-US" dirty="0"/>
          </a:p>
        </p:txBody>
      </p:sp>
    </p:spTree>
    <p:extLst>
      <p:ext uri="{BB962C8B-B14F-4D97-AF65-F5344CB8AC3E}">
        <p14:creationId xmlns:p14="http://schemas.microsoft.com/office/powerpoint/2010/main" val="4290817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disease, lung disease, cancer, mental illness, HIV/AIDS, hepatitis and addiction or dependency caused by drug use are referred to as this type of health effect…</a:t>
            </a:r>
          </a:p>
        </p:txBody>
      </p:sp>
      <p:sp>
        <p:nvSpPr>
          <p:cNvPr id="3" name="Text Placeholder 2"/>
          <p:cNvSpPr>
            <a:spLocks noGrp="1"/>
          </p:cNvSpPr>
          <p:nvPr>
            <p:ph type="body" sz="quarter" idx="10"/>
          </p:nvPr>
        </p:nvSpPr>
        <p:spPr/>
        <p:txBody>
          <a:bodyPr/>
          <a:lstStyle/>
          <a:p>
            <a:r>
              <a:rPr lang="en-US" dirty="0"/>
              <a:t>$400 Question from Drug Use Consequences</a:t>
            </a:r>
          </a:p>
          <a:p>
            <a:endParaRPr lang="en-US" dirty="0"/>
          </a:p>
        </p:txBody>
      </p:sp>
      <p:sp>
        <p:nvSpPr>
          <p:cNvPr id="4" name="Rectangle 3">
            <a:hlinkClick r:id="rId2" action="ppaction://hlinksldjump"/>
          </p:cNvPr>
          <p:cNvSpPr/>
          <p:nvPr/>
        </p:nvSpPr>
        <p:spPr>
          <a:xfrm>
            <a:off x="5264239" y="5510021"/>
            <a:ext cx="1663521" cy="452896"/>
          </a:xfrm>
          <a:prstGeom prst="rect">
            <a:avLst/>
          </a:prstGeom>
          <a:solidFill>
            <a:srgbClr val="660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Answer</a:t>
            </a:r>
          </a:p>
        </p:txBody>
      </p:sp>
    </p:spTree>
    <p:extLst>
      <p:ext uri="{BB962C8B-B14F-4D97-AF65-F5344CB8AC3E}">
        <p14:creationId xmlns:p14="http://schemas.microsoft.com/office/powerpoint/2010/main" val="1351286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long-term health effects?</a:t>
            </a:r>
          </a:p>
        </p:txBody>
      </p:sp>
      <p:sp>
        <p:nvSpPr>
          <p:cNvPr id="5" name="Text Placeholder 4"/>
          <p:cNvSpPr>
            <a:spLocks noGrp="1"/>
          </p:cNvSpPr>
          <p:nvPr>
            <p:ph type="body" sz="quarter" idx="10"/>
          </p:nvPr>
        </p:nvSpPr>
        <p:spPr/>
        <p:txBody>
          <a:bodyPr/>
          <a:lstStyle/>
          <a:p>
            <a:r>
              <a:rPr lang="en-US"/>
              <a:t>$400 Answer from Drug Use Consequences</a:t>
            </a:r>
          </a:p>
          <a:p>
            <a:endParaRPr lang="en-US" dirty="0"/>
          </a:p>
        </p:txBody>
      </p:sp>
    </p:spTree>
    <p:extLst>
      <p:ext uri="{BB962C8B-B14F-4D97-AF65-F5344CB8AC3E}">
        <p14:creationId xmlns:p14="http://schemas.microsoft.com/office/powerpoint/2010/main" val="1073548441"/>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6605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 template.potm" id="{3B10ECCD-FED5-4674-936D-42E6B54AF742}" vid="{D35957E1-CC8A-46B9-8052-63E58B8B9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BOLT template</Template>
  <TotalTime>14680</TotalTime>
  <Words>3602</Words>
  <Application>Microsoft Office PowerPoint</Application>
  <PresentationFormat>Widescreen</PresentationFormat>
  <Paragraphs>346</Paragraphs>
  <Slides>107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Arial</vt:lpstr>
      <vt:lpstr>Calibri</vt:lpstr>
      <vt:lpstr>Courier New</vt:lpstr>
      <vt:lpstr>Office Theme</vt:lpstr>
      <vt:lpstr>Substance Use Prevention Jeopardy</vt:lpstr>
      <vt:lpstr>Jeopardy Instructions</vt:lpstr>
      <vt:lpstr>Jeopardy Instructions</vt:lpstr>
      <vt:lpstr>Substance Use Prevention Jeopardy Round 1</vt:lpstr>
      <vt:lpstr>Substance Use Prevention Jeopardy Round 2</vt:lpstr>
      <vt:lpstr>Which of these is not an alcoholic beverage?       </vt:lpstr>
      <vt:lpstr>The “True” energy drink    Alcohol can come in many variations and can look like normal drinks that you or your parents might drink at home or a restaurant.        </vt:lpstr>
      <vt:lpstr>This is created naturally when sugars in grains, vegetables and fruits are fermented.</vt:lpstr>
      <vt:lpstr>What is alcohol?  Alcohol can come in many forms including: beer, wine and liquor. </vt:lpstr>
      <vt:lpstr>True or False: The way your body reacts to alcohol can depend on your biological sex.</vt:lpstr>
      <vt:lpstr>What is true?  Male and female bodies process alcohol differently. Weight is also a factor in processing alcohol.</vt:lpstr>
      <vt:lpstr>The organ that metabolizes, or breaks down, alcohol.</vt:lpstr>
      <vt:lpstr>What is the liver?   From there, alcohol is then processed by the kidneys and eliminated from your body.</vt:lpstr>
      <vt:lpstr>This is defined for males as drinking 5+ drinks in a two hour period and for females drinking 4+ drinks in a two hour period.</vt:lpstr>
      <vt:lpstr>What is binge drinking?  Binge drinking can lead to alcohol poisoning.</vt:lpstr>
      <vt:lpstr>Of the following, which drinks are equal to a standard drink size?           </vt:lpstr>
      <vt:lpstr>            </vt:lpstr>
      <vt:lpstr>This is the legal age to purchase alcohol and tobacco products in Virginia.</vt:lpstr>
      <vt:lpstr>What is 21 years old?</vt:lpstr>
      <vt:lpstr>This organization regulates and monitors the supply and sale of alcohol in Virginia.</vt:lpstr>
      <vt:lpstr>What is Virginia Alcoholic Beverage Control Authority?  Virginia is a control state, meaning that the state’s government is  responsible for regulating and monitoring alcohol sales.</vt:lpstr>
      <vt:lpstr>True or False: Parents cannot be held legally responsible for providing alcohol to someone under the age of 21.</vt:lpstr>
      <vt:lpstr>What is false?  Parents can be held legally responsible for providing alcohol to someone under the age of 21 years old. Legal consequences can include: up to one year in jail and/or a $2,500 fine.</vt:lpstr>
      <vt:lpstr>This percentage of Virginia high schoolers reported having their first drink of alcohol before age 13.</vt:lpstr>
      <vt:lpstr>What is about 15%?   This means that over 85% of Virginia middle school students aren’t drinking alcohol. </vt:lpstr>
      <vt:lpstr>This percentage of Virginia middle schoolers reported talking with their parents or other adult family members about alcohol, tobacco or other drugs.</vt:lpstr>
      <vt:lpstr>What is 30%?  It is important to talk with your family about substance use and the harms and consequences associated with illegal and youth substance use.</vt:lpstr>
      <vt:lpstr>“I can’t. I have a test tomorrow.”  “I don’t like the taste.”  “It’s just not for me.”  are all examples of…</vt:lpstr>
      <vt:lpstr>What are ways to refuse alcohol, tobacco or other drugs?  You should never do anything you don’t want to do, including drinking alcohol and using tobacco products or other drugs.</vt:lpstr>
      <vt:lpstr>Not hesitating with your answer, looking directly at the person, and keeping your response short, clear and simple are examples of this.</vt:lpstr>
      <vt:lpstr>What are strategies to successfully refuse peer pressure to use alcohol, tobacco or other drugs?</vt:lpstr>
      <vt:lpstr>True or False: It’s important for you to notify your parents if you are offered alcohol, tobacco or other drugs from a friend, peer or adult.</vt:lpstr>
      <vt:lpstr>What is true?  Your parents may need to address the issue with your peers’ parents  or the adult that offered them to you.</vt:lpstr>
      <vt:lpstr>This percentage of 8th graders reported that they disapprove of people who have one or two drinks of alcohol every day.</vt:lpstr>
      <vt:lpstr>What is about 80%?</vt:lpstr>
      <vt:lpstr>Bowling, ice skating, going to the movies, learning new hobbies or playing sports instead of using substances are examples of…</vt:lpstr>
      <vt:lpstr>What are alternate activities?  Alternate activities can be anything that promotes a healthy and productive lifestyle that offers everyone an “out” from participating in unhealthy behaviors. More often than not, your peers don’t want to participate in unhealthy behaviors either.</vt:lpstr>
      <vt:lpstr>Alcohol abuse can affect brain development and growth. The brain stops fully developing during this timeframe.</vt:lpstr>
      <vt:lpstr>What is your mid-twenties?  It’s important not to drink alcohol if you’re younger than 21 years old  because your brain is still developing and underage alcohol  consumption can affect its development.</vt:lpstr>
      <vt:lpstr>True or False: If I get into legal trouble due to substance use this can affect my athletic and school life.</vt:lpstr>
      <vt:lpstr>What is true?  In addition to legal consequences, illegal substance use can lead to disciplinary actions at your school as well as on any athletic teams.</vt:lpstr>
      <vt:lpstr>High blood pressure, stroke, irregular heartbeat and blood clots are heart related issues that can be caused by…</vt:lpstr>
      <vt:lpstr>What is heavy, long-term alcohol consumption?</vt:lpstr>
      <vt:lpstr>Long-term alcohol use can have the following affects to this system in your body, which controls: balance and coordination, memory, sleep, nerves and behavior.</vt:lpstr>
      <vt:lpstr>What is the Nervous System?</vt:lpstr>
      <vt:lpstr>This disease can be caused by heavy, long-term alcohol consumption resulting in scarring and permanent damage to the liver….</vt:lpstr>
      <vt:lpstr>What is cirrhosis of the liver?  Causes of cirrhosis include: alcoholic liver disease, nonalcoholic fatty  liver disease, chronic hepatitis C and chronic hepatitis B.</vt:lpstr>
      <vt:lpstr>True or False: Athletic performance can be impacted by alcohol use </vt:lpstr>
      <vt:lpstr>What is true?  Alcohol consumption can cause muscle cramps, decreased endurance level and a slowed reaction time.</vt:lpstr>
      <vt:lpstr>BAC stands for this.</vt:lpstr>
      <vt:lpstr>What is Blood Alcohol Concentration?   BAC is the amount of alcohol that is present in the bloodstream.  Too much alcohol in your bloodstream is called alcohol poisoning and can make you very sick and can even lead to death.</vt:lpstr>
      <vt:lpstr>Alcohol reduces this stage of sleep, the stage of sleep where dreams occur.</vt:lpstr>
      <vt:lpstr>What is REM (rapid eye movement) sleep  Disruptions in REM sleep may cause daytime drowsiness, poor concentration, and rob you of needed rest.</vt:lpstr>
      <vt:lpstr>Confusion, slow reflexes, inability to remain conscious and trouble breathing are signs of this.</vt:lpstr>
      <vt:lpstr>What is alcohol poisoning?  Alcohol poisoning kills six people in the United States each day. If you believe someone has alcohol poisoning, call 911 immediately.</vt:lpstr>
      <vt:lpstr>The inability to make good decisions and inability to process information through asking “why,” “what” and “how” questions due to alcohol consumption is called this.</vt:lpstr>
      <vt:lpstr>What is a lowered reasoning ability?</vt:lpstr>
      <vt:lpstr>This type of drug is often used to treat pain.</vt:lpstr>
      <vt:lpstr>What are opioids?  Opioids are most commonly given out by doctors to treat pain and are to be used only under a doctor’s prescription and observation.</vt:lpstr>
      <vt:lpstr>This drug causes enhanced sensory perception, euphoria, drowsiness, slowed reaction time, coordination problems, increased heart rate and appetite, problems with learning and memory, hallucinations, anxiety and panic attacks.</vt:lpstr>
      <vt:lpstr>What is marijuana?  Marijuana comes in many forms including, cigarettes, e-cigarettes, vapes, pipes, edibles (such as candy and baked goods), teas and oils.   While marijuana use for adults is legal in some states, marijuana use is illegal federally and in Virginia. </vt:lpstr>
      <vt:lpstr>Examples of this type of drug are cocaine, amphetamine and methamphetamine.</vt:lpstr>
      <vt:lpstr>What is a stimulant?  When using a drug like cocaine, the substance interferes with chemical messengers in the brain and blocks chemicals like serotonin and dopamine from being reabsorbed in the brain causing the “high” feeling.        </vt:lpstr>
      <vt:lpstr>This type of drug can easily be found at home in products such as cleaning supplies. </vt:lpstr>
      <vt:lpstr>What are inhalants?  Examples of products classified as inhalants found in a home are: gasoline, spray paint, hair spray and other aerosols and volatile solvents.</vt:lpstr>
      <vt:lpstr>When this neurotransmitter is released from the limbic system it associates a positive experience with drug use.</vt:lpstr>
      <vt:lpstr>What is dopamine?  When dopamine is released in the brain it associates a positive experience  with drug use and signals for the brain to remember that something  important has happened and needs to happen again – causing a need or  addiction to what caused the flood of dopamine.</vt:lpstr>
      <vt:lpstr>The lyrics from “Young, Wild &amp; Free” by Snoop Dog and Wiz Khalifa encourage listeners to…  “So what we get drunk So what we smoke weed We're just having fun We don't care who sees So what we go out That's how it's supposed to be Living young and wild and free”</vt:lpstr>
      <vt:lpstr>Any of the following are acceptable answers.  What is use illegal substances?  What is practice unhealthy drinking behaviors?  What is use being young as an excuse to break the law and practice unhealthy behaviors?</vt:lpstr>
      <vt:lpstr>The average teen is exposed to drug references in popular music this many times per day.</vt:lpstr>
      <vt:lpstr>What is 85 times per day? </vt:lpstr>
      <vt:lpstr>Social media advertisements use techniques such as celebrities, humor and pop culture references to encourage this…</vt:lpstr>
      <vt:lpstr>What is youth substance use?</vt:lpstr>
      <vt:lpstr>How do the images below promote substance use?       </vt:lpstr>
      <vt:lpstr>Any of the following are acceptable answers.   What is: fun, celebration, relaxation and romance? </vt:lpstr>
      <vt:lpstr>During the 2019 Super Bowl, Anheuser-Busch (the makers of Budweiser, Bud Light and Michelob) spent this much on 8 commercial advertisements.</vt:lpstr>
      <vt:lpstr>What is $34 million?  15% of the 2019 Super Bowl ads focused on alcohol related products. Almost 90% of these advertisements were Anheuser-Busch brands.</vt:lpstr>
      <vt:lpstr>This disorder occurs when a person’s use of alcohol or another substance leads to health problems at work, school and/or home.</vt:lpstr>
      <vt:lpstr>What is Substance Use Disorder (SUD)?  SUD is also referred to as substance abuse and includes misuse, dependence and addiction and can replace terminology such as “alcoholism.”</vt:lpstr>
      <vt:lpstr>This percent of the individuals arrested for a crime tested positive for illegal opioid use at the time of their arrest.</vt:lpstr>
      <vt:lpstr>What is 60%?   Additionally, 37% were drinking when they were arrested. Substance abuse can lead to crimes and misbehaviors that can be  detrimental to your wellbeing.</vt:lpstr>
      <vt:lpstr>Teens who start drinking before the age of 15 are this much more likely to develop alcohol dependence or abuse in their life than those who begin drinking at age 21 or older.</vt:lpstr>
      <vt:lpstr>What is 5 times?  Because our brains are not fully developed until the mid-twenties, brain function is impacted by early substance use and can be interpreted in the brain as a need for survival.</vt:lpstr>
      <vt:lpstr>Excessive alcohol consumption contributes to  more than this many deaths among youth under the age of 21 in the United States each year.</vt:lpstr>
      <vt:lpstr>What is 4,300?</vt:lpstr>
      <vt:lpstr>True or False: If a family member is diagnosed with Substance Use Disorder (SUD), because I share the same genes with them, I will end up diagnosed with SUD.</vt:lpstr>
      <vt:lpstr>What is false?   Individuals with family members who have SUD have a greater chance of developing an addiction, but this does not determine if someone will develop SUD or not. </vt:lpstr>
      <vt:lpstr>True or False: It’s okay to use substances if my parent or guardian provides it to me.</vt:lpstr>
      <vt:lpstr>What is false?   If a parent or guardian tries to give you illegal drugs or alcohol, you can refuse.</vt:lpstr>
      <vt:lpstr>Permissive parenting, inconsistent and harsh discipline and lack of supervision are categorized as this type of risk factor.</vt:lpstr>
      <vt:lpstr>What is a family based risk factor?</vt:lpstr>
      <vt:lpstr>This is when an individual over the age of 21 provides alcohol to someone underage.</vt:lpstr>
      <vt:lpstr>What is social providing?  This individual could be a parent, older sibling, other family member or adult or even a stranger.</vt:lpstr>
      <vt:lpstr>These are aspects of an individual, family or community that make it more likely that a person will experience a problem, such as substance misuse.</vt:lpstr>
      <vt:lpstr>What are risk factors?</vt:lpstr>
      <vt:lpstr>To feel good, to relax, to feel grown up, to belong to a friend group and boredom are excuses youth may use to do this</vt:lpstr>
      <vt:lpstr>What is use substances?</vt:lpstr>
      <vt:lpstr>Heart disease, lung disease, cancer, mental illness, HIV/AIDS, hepatitis and addiction or dependency caused by drug use are referred to as this type of health effect…</vt:lpstr>
      <vt:lpstr>What are long-term health effects?</vt:lpstr>
      <vt:lpstr>This drug can cause the following short-term health consequences, increased heart rate and shallow breathing, dizziness and slow reaction time, red eyes and dilated pupils…</vt:lpstr>
      <vt:lpstr>What is cannabis or marijuana?</vt:lpstr>
      <vt:lpstr>Drugs that cause short-term effects such as slowed breathing, slurred speech, drowsiness, poor concentration and impaired coordination are classified as….</vt:lpstr>
      <vt:lpstr>What are depressants?</vt:lpstr>
      <vt:lpstr>This is a biological response to when the human body receives too much of a substance or mix of substances.</vt:lpstr>
      <vt:lpstr>What is an overdose?  In many cases overdoses are fatal, however if someone who has  overdosed is treated in time they may be saved.  If you believe someone has overdosed, call 911 immediately. </vt:lpstr>
      <vt:lpstr>Drugs that cause short-term effects such as an increase in energy and alertness, anxiety and panic attacks and an increase in heart rate and blood pressure are classified as….</vt:lpstr>
      <vt:lpstr>What are stimulants?</vt:lpstr>
    </vt:vector>
  </TitlesOfParts>
  <Company>VITA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Pendleton, Abby (ABC)</dc:creator>
  <cp:lastModifiedBy>Brawley, Sarah</cp:lastModifiedBy>
  <cp:revision>146</cp:revision>
  <dcterms:created xsi:type="dcterms:W3CDTF">2019-10-04T18:52:13Z</dcterms:created>
  <dcterms:modified xsi:type="dcterms:W3CDTF">2022-04-08T13:03:29Z</dcterms:modified>
</cp:coreProperties>
</file>